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5" r:id="rId3"/>
    <p:sldId id="268" r:id="rId4"/>
    <p:sldId id="269" r:id="rId5"/>
    <p:sldId id="270" r:id="rId6"/>
    <p:sldId id="276" r:id="rId7"/>
    <p:sldId id="280" r:id="rId8"/>
    <p:sldId id="281" r:id="rId9"/>
    <p:sldId id="282" r:id="rId10"/>
    <p:sldId id="283" r:id="rId11"/>
    <p:sldId id="261" r:id="rId12"/>
    <p:sldId id="305" r:id="rId13"/>
    <p:sldId id="306" r:id="rId14"/>
    <p:sldId id="307" r:id="rId15"/>
    <p:sldId id="308" r:id="rId16"/>
    <p:sldId id="309" r:id="rId17"/>
    <p:sldId id="260" r:id="rId18"/>
    <p:sldId id="291" r:id="rId19"/>
    <p:sldId id="310" r:id="rId20"/>
    <p:sldId id="286" r:id="rId21"/>
    <p:sldId id="314" r:id="rId22"/>
    <p:sldId id="315" r:id="rId23"/>
    <p:sldId id="295" r:id="rId24"/>
    <p:sldId id="311" r:id="rId25"/>
    <p:sldId id="296" r:id="rId26"/>
    <p:sldId id="312" r:id="rId27"/>
    <p:sldId id="313" r:id="rId28"/>
    <p:sldId id="317" r:id="rId29"/>
    <p:sldId id="316" r:id="rId30"/>
    <p:sldId id="302" r:id="rId31"/>
    <p:sldId id="267" r:id="rId32"/>
    <p:sldId id="318" r:id="rId33"/>
    <p:sldId id="303" r:id="rId34"/>
    <p:sldId id="290" r:id="rId3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098"/>
    <a:srgbClr val="FA9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7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93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6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49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2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5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21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9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80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24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79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44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E5C1C-354A-4869-B015-0048A4932D9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7E523-0374-4086-B6E8-B2614D4836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64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14400" y="1946611"/>
            <a:ext cx="12977611" cy="2387600"/>
          </a:xfrm>
        </p:spPr>
        <p:txBody>
          <a:bodyPr>
            <a:noAutofit/>
          </a:bodyPr>
          <a:lstStyle/>
          <a:p>
            <a:r>
              <a:rPr lang="ja-JP" altLang="en-US" sz="15000" dirty="0" smtClean="0"/>
              <a:t>ばいとかけ算</a:t>
            </a:r>
            <a:endParaRPr kumimoji="1" lang="ja-JP" altLang="en-US" sz="15000" dirty="0"/>
          </a:p>
        </p:txBody>
      </p:sp>
    </p:spTree>
    <p:extLst>
      <p:ext uri="{BB962C8B-B14F-4D97-AF65-F5344CB8AC3E}">
        <p14:creationId xmlns:p14="http://schemas.microsoft.com/office/powerpoint/2010/main" val="236102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1407911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535" y="-117942"/>
            <a:ext cx="11910929" cy="2358866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ja-JP" altLang="en-US" sz="5400" dirty="0" smtClean="0"/>
              <a:t>☆色をぬったところの長さを考えよう</a:t>
            </a:r>
            <a:endParaRPr kumimoji="1" lang="ja-JP" altLang="en-US" sz="5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8862" y="231616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0755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3899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3753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2076897" y="368596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2855" y="372050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01097" y="3747885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4362" y="3803579"/>
            <a:ext cx="356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つ分＝３ばい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867437" y="2316163"/>
            <a:ext cx="2150771" cy="7831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201097" y="3835888"/>
            <a:ext cx="1498540" cy="6755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76897" y="4395748"/>
            <a:ext cx="82443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 smtClean="0"/>
              <a:t>しき　２</a:t>
            </a:r>
            <a:r>
              <a:rPr kumimoji="1" lang="en-US" altLang="ja-JP" sz="8800" dirty="0" smtClean="0"/>
              <a:t>×</a:t>
            </a:r>
            <a:r>
              <a:rPr kumimoji="1" lang="ja-JP" altLang="en-US" sz="8800" dirty="0" smtClean="0"/>
              <a:t>３＝６</a:t>
            </a:r>
            <a:endParaRPr kumimoji="1" lang="ja-JP" altLang="en-US" sz="8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76896" y="5350845"/>
            <a:ext cx="82443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dirty="0" smtClean="0"/>
              <a:t>こたえ　</a:t>
            </a:r>
            <a:r>
              <a:rPr kumimoji="1" lang="ja-JP" altLang="en-US" sz="8800" dirty="0" smtClean="0"/>
              <a:t>６ｃｍ</a:t>
            </a:r>
            <a:endParaRPr kumimoji="1" lang="ja-JP" altLang="en-US" sz="8800" dirty="0"/>
          </a:p>
        </p:txBody>
      </p:sp>
    </p:spTree>
    <p:extLst>
      <p:ext uri="{BB962C8B-B14F-4D97-AF65-F5344CB8AC3E}">
        <p14:creationId xmlns:p14="http://schemas.microsoft.com/office/powerpoint/2010/main" val="17606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258" y="1917290"/>
            <a:ext cx="1300316" cy="44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8000" dirty="0" smtClean="0"/>
              <a:t>ア</a:t>
            </a:r>
            <a:endParaRPr kumimoji="1" lang="en-US" altLang="ja-JP" sz="80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r>
              <a:rPr lang="ja-JP" altLang="en-US" sz="8000" dirty="0" smtClean="0"/>
              <a:t>イ</a:t>
            </a:r>
            <a:endParaRPr lang="en-US" altLang="ja-JP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1439611" y="2109788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960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22078" y="3744502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94589" y="3749880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6709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80303" y="365125"/>
            <a:ext cx="121318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イのテープの長さは，アのテープの長さの何</a:t>
            </a:r>
            <a:r>
              <a:rPr lang="ja-JP" altLang="en-US" dirty="0" err="1" smtClean="0"/>
              <a:t>ばい</a:t>
            </a:r>
            <a:r>
              <a:rPr lang="ja-JP" altLang="en-US" dirty="0" smtClean="0"/>
              <a:t>？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10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258" y="1917290"/>
            <a:ext cx="1300316" cy="44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8000" dirty="0" smtClean="0"/>
              <a:t>ア</a:t>
            </a:r>
            <a:endParaRPr kumimoji="1" lang="en-US" altLang="ja-JP" sz="80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r>
              <a:rPr lang="ja-JP" altLang="en-US" sz="8000" dirty="0" smtClean="0"/>
              <a:t>イ</a:t>
            </a:r>
            <a:endParaRPr lang="en-US" altLang="ja-JP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1439611" y="2109788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960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22078" y="3744502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94589" y="3749880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6709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72303" y="303661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80303" y="365125"/>
            <a:ext cx="121318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イのテープの長さは，アのテープの長さの何</a:t>
            </a:r>
            <a:r>
              <a:rPr lang="ja-JP" altLang="en-US" dirty="0" err="1" smtClean="0"/>
              <a:t>ばい</a:t>
            </a:r>
            <a:r>
              <a:rPr lang="ja-JP" altLang="en-US" dirty="0" smtClean="0"/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439608" y="374450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56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イのテープはアのテープの何</a:t>
            </a:r>
            <a:r>
              <a:rPr kumimoji="1" lang="ja-JP" altLang="en-US" dirty="0" err="1" smtClean="0"/>
              <a:t>ばい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258" y="1917290"/>
            <a:ext cx="1300316" cy="44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8000" dirty="0" smtClean="0"/>
              <a:t>ア</a:t>
            </a:r>
            <a:endParaRPr kumimoji="1" lang="en-US" altLang="ja-JP" sz="80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r>
              <a:rPr lang="ja-JP" altLang="en-US" sz="8000" dirty="0" smtClean="0"/>
              <a:t>イ</a:t>
            </a:r>
            <a:endParaRPr lang="en-US" altLang="ja-JP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1439611" y="2109788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960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22078" y="3744502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94589" y="3749880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6709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72305" y="303661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890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39608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66539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0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イのテープはアのテープの何</a:t>
            </a:r>
            <a:r>
              <a:rPr kumimoji="1" lang="ja-JP" altLang="en-US" dirty="0" err="1" smtClean="0"/>
              <a:t>ばい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258" y="1917290"/>
            <a:ext cx="1300316" cy="44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8000" dirty="0" smtClean="0"/>
              <a:t>ア</a:t>
            </a:r>
            <a:endParaRPr kumimoji="1" lang="en-US" altLang="ja-JP" sz="80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r>
              <a:rPr lang="ja-JP" altLang="en-US" sz="8000" dirty="0" smtClean="0"/>
              <a:t>イ</a:t>
            </a:r>
            <a:endParaRPr lang="en-US" altLang="ja-JP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5494589" y="3744502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960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22078" y="3744502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94589" y="3749880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6709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72305" y="303661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890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39608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66539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437463" y="210764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2728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06728" y="374450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イのテープはアのテープの何</a:t>
            </a:r>
            <a:r>
              <a:rPr kumimoji="1" lang="ja-JP" altLang="en-US" dirty="0" err="1" smtClean="0"/>
              <a:t>ばい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258" y="1917290"/>
            <a:ext cx="1300316" cy="44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8000" dirty="0" smtClean="0"/>
              <a:t>ア</a:t>
            </a:r>
            <a:endParaRPr kumimoji="1" lang="en-US" altLang="ja-JP" sz="80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r>
              <a:rPr lang="ja-JP" altLang="en-US" sz="8000" dirty="0" smtClean="0"/>
              <a:t>イ</a:t>
            </a:r>
            <a:endParaRPr lang="en-US" altLang="ja-JP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5494589" y="3744502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960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22078" y="3744502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94589" y="3749880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6709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72305" y="303661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890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39608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66539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439610" y="208734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2728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06728" y="374450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754772" y="303661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34217" y="3744499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270456" y="5112874"/>
            <a:ext cx="121318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イのテープの長さは，アのテープの長さの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イのテープはアのテープの何</a:t>
            </a:r>
            <a:r>
              <a:rPr kumimoji="1" lang="ja-JP" altLang="en-US" dirty="0" err="1" smtClean="0"/>
              <a:t>ばい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7258" y="1917290"/>
            <a:ext cx="1300316" cy="4436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8000" dirty="0" smtClean="0"/>
              <a:t>ア</a:t>
            </a:r>
            <a:endParaRPr kumimoji="1" lang="en-US" altLang="ja-JP" sz="8000" dirty="0" smtClean="0"/>
          </a:p>
          <a:p>
            <a:pPr marL="0" indent="0">
              <a:buNone/>
            </a:pPr>
            <a:endParaRPr lang="en-US" altLang="ja-JP" sz="800" dirty="0"/>
          </a:p>
          <a:p>
            <a:pPr marL="0" indent="0">
              <a:buNone/>
            </a:pPr>
            <a:endParaRPr kumimoji="1" lang="en-US" altLang="ja-JP" sz="800" dirty="0" smtClean="0"/>
          </a:p>
          <a:p>
            <a:pPr marL="0" indent="0">
              <a:buNone/>
            </a:pPr>
            <a:r>
              <a:rPr lang="ja-JP" altLang="en-US" sz="8000" dirty="0" smtClean="0"/>
              <a:t>イ</a:t>
            </a:r>
            <a:endParaRPr lang="en-US" altLang="ja-JP" sz="8000" dirty="0"/>
          </a:p>
        </p:txBody>
      </p:sp>
      <p:sp>
        <p:nvSpPr>
          <p:cNvPr id="4" name="正方形/長方形 3"/>
          <p:cNvSpPr/>
          <p:nvPr/>
        </p:nvSpPr>
        <p:spPr>
          <a:xfrm>
            <a:off x="5494589" y="3744502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3960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22078" y="3744502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494589" y="3749880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67099" y="3744501"/>
            <a:ext cx="2027489" cy="949273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72305" y="303661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7890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39608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466539" y="374988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439610" y="208734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27283" y="3059061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06728" y="3744500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754772" y="303661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34217" y="3744499"/>
            <a:ext cx="2027489" cy="949273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270456" y="5112874"/>
            <a:ext cx="121318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イのテープの長さは，アのテープの長さの４ばい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58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95863"/>
              </p:ext>
            </p:extLst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69710" y="2552700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69710" y="3606800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76200" y="1276350"/>
            <a:ext cx="1107996" cy="51943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エ　オ</a:t>
            </a:r>
            <a:r>
              <a:rPr lang="ja-JP" altLang="en-US" sz="1050" dirty="0"/>
              <a:t>　</a:t>
            </a:r>
            <a:r>
              <a:rPr lang="ja-JP" altLang="en-US" sz="1000" dirty="0" smtClean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6062" y="395784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ウのテープの</a:t>
            </a:r>
            <a:r>
              <a:rPr kumimoji="1" lang="ja-JP" altLang="en-US" sz="5400" dirty="0" smtClean="0"/>
              <a:t>４</a:t>
            </a:r>
            <a:r>
              <a:rPr kumimoji="1" lang="ja-JP" altLang="en-US" sz="4400" dirty="0" err="1" smtClean="0"/>
              <a:t>ばいの</a:t>
            </a:r>
            <a:r>
              <a:rPr kumimoji="1" lang="ja-JP" altLang="en-US" sz="4400" dirty="0" smtClean="0"/>
              <a:t>長さのテープはどれですか。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189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41936"/>
              </p:ext>
            </p:extLst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69531" y="357505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２０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69710" y="4648021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6062" y="395784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ウのテープの</a:t>
            </a:r>
            <a:r>
              <a:rPr kumimoji="1" lang="ja-JP" altLang="en-US" sz="5400" dirty="0" smtClean="0"/>
              <a:t>４</a:t>
            </a:r>
            <a:r>
              <a:rPr kumimoji="1" lang="ja-JP" altLang="en-US" sz="4400" dirty="0" err="1" smtClean="0"/>
              <a:t>ばいの</a:t>
            </a:r>
            <a:r>
              <a:rPr kumimoji="1" lang="ja-JP" altLang="en-US" sz="4400" dirty="0" smtClean="0"/>
              <a:t>長さのテープはどれですか。</a:t>
            </a:r>
            <a:endParaRPr kumimoji="1" lang="ja-JP" altLang="en-US" sz="4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76600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５</a:t>
            </a:r>
          </a:p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604656" y="1492249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928894" y="149225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876244" y="3474603"/>
            <a:ext cx="2968662" cy="1264186"/>
            <a:chOff x="8876244" y="3474603"/>
            <a:chExt cx="2968662" cy="1264186"/>
          </a:xfrm>
        </p:grpSpPr>
        <p:sp>
          <p:nvSpPr>
            <p:cNvPr id="18" name="角丸四角形吹き出し 17"/>
            <p:cNvSpPr/>
            <p:nvPr/>
          </p:nvSpPr>
          <p:spPr>
            <a:xfrm>
              <a:off x="8876244" y="3474603"/>
              <a:ext cx="2968662" cy="1264186"/>
            </a:xfrm>
            <a:prstGeom prst="wedgeRoundRectCallout">
              <a:avLst>
                <a:gd name="adj1" fmla="val -6068"/>
                <a:gd name="adj2" fmla="val -171968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 smtClean="0"/>
                <a:t>５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４＝２０</a:t>
              </a:r>
              <a:endParaRPr kumimoji="1" lang="ja-JP" altLang="en-US" sz="3600" dirty="0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10064361" y="3939271"/>
              <a:ext cx="296214" cy="33485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877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69531" y="357505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２０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69710" y="4648021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6062" y="395784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ウのテープの</a:t>
            </a:r>
            <a:r>
              <a:rPr kumimoji="1" lang="ja-JP" altLang="en-US" sz="5400" dirty="0" smtClean="0"/>
              <a:t>４</a:t>
            </a:r>
            <a:r>
              <a:rPr kumimoji="1" lang="ja-JP" altLang="en-US" sz="4400" dirty="0" err="1" smtClean="0"/>
              <a:t>ばいの</a:t>
            </a:r>
            <a:r>
              <a:rPr kumimoji="1" lang="ja-JP" altLang="en-US" sz="4400" dirty="0" smtClean="0"/>
              <a:t>長さのテープはどれですか。</a:t>
            </a:r>
            <a:endParaRPr kumimoji="1" lang="ja-JP" altLang="en-US" sz="4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76600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５</a:t>
            </a:r>
          </a:p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604656" y="1492249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928894" y="149225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5637069"/>
            <a:ext cx="118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ウのテープの</a:t>
            </a:r>
            <a:r>
              <a:rPr kumimoji="1" lang="ja-JP" altLang="en-US" sz="5400" dirty="0" smtClean="0"/>
              <a:t>４</a:t>
            </a:r>
            <a:r>
              <a:rPr kumimoji="1" lang="ja-JP" altLang="en-US" sz="4400" dirty="0" err="1" smtClean="0"/>
              <a:t>ばいの</a:t>
            </a:r>
            <a:r>
              <a:rPr kumimoji="1" lang="ja-JP" altLang="en-US" sz="4400" dirty="0" smtClean="0"/>
              <a:t>長さのテープはオのテープ。</a:t>
            </a:r>
            <a:endParaRPr kumimoji="1" lang="ja-JP" altLang="en-US" sz="44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8867542" y="3441938"/>
            <a:ext cx="2968662" cy="1264186"/>
            <a:chOff x="8876244" y="3438260"/>
            <a:chExt cx="2968662" cy="1264186"/>
          </a:xfrm>
        </p:grpSpPr>
        <p:sp>
          <p:nvSpPr>
            <p:cNvPr id="21" name="角丸四角形吹き出し 20"/>
            <p:cNvSpPr/>
            <p:nvPr/>
          </p:nvSpPr>
          <p:spPr>
            <a:xfrm>
              <a:off x="8876244" y="3438260"/>
              <a:ext cx="2968662" cy="1264186"/>
            </a:xfrm>
            <a:prstGeom prst="wedgeRoundRectCallout">
              <a:avLst>
                <a:gd name="adj1" fmla="val -6068"/>
                <a:gd name="adj2" fmla="val -171968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 smtClean="0"/>
                <a:t>５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４＝２０</a:t>
              </a:r>
              <a:endParaRPr kumimoji="1" lang="ja-JP" altLang="en-US" sz="3600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10064361" y="3939271"/>
              <a:ext cx="296214" cy="33485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512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01600" y="330200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198513" y="2060620"/>
            <a:ext cx="1287887" cy="8113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85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36467"/>
              </p:ext>
            </p:extLst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2552701"/>
            <a:ext cx="1849689" cy="49212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69710" y="3606800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48021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76200" y="1276350"/>
            <a:ext cx="1107996" cy="51943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エ　オ</a:t>
            </a:r>
            <a:r>
              <a:rPr lang="ja-JP" altLang="en-US" sz="1050" dirty="0"/>
              <a:t>　</a:t>
            </a:r>
            <a:r>
              <a:rPr lang="ja-JP" altLang="en-US" sz="1000" dirty="0" smtClean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1414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561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</a:rPr>
              <a:t>１６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6410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953483"/>
              </p:ext>
            </p:extLst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solidFill>
                  <a:schemeClr val="tx1"/>
                </a:solidFill>
              </a:rPr>
              <a:t>４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  <a:endParaRPr kumimoji="1" lang="ja-JP" altLang="en-US" sz="4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  <a:endParaRPr kumimoji="1" lang="ja-JP" altLang="en-US" sz="4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>
                <a:solidFill>
                  <a:schemeClr val="tx1"/>
                </a:solidFill>
              </a:rPr>
              <a:t>４</a:t>
            </a:r>
            <a:endParaRPr kumimoji="1" lang="ja-JP" altLang="en-US" sz="4800"/>
          </a:p>
        </p:txBody>
      </p:sp>
      <p:sp>
        <p:nvSpPr>
          <p:cNvPr id="13" name="角丸四角形吹き出し 12"/>
          <p:cNvSpPr/>
          <p:nvPr/>
        </p:nvSpPr>
        <p:spPr>
          <a:xfrm>
            <a:off x="9075988" y="4504520"/>
            <a:ext cx="2968662" cy="1264186"/>
          </a:xfrm>
          <a:prstGeom prst="wedgeRoundRectCallout">
            <a:avLst>
              <a:gd name="adj1" fmla="val -70714"/>
              <a:gd name="adj2" fmla="val -10678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４</a:t>
            </a:r>
            <a:r>
              <a:rPr lang="en-US" altLang="ja-JP" sz="3600" dirty="0" smtClean="0"/>
              <a:t>×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＝</a:t>
            </a:r>
            <a:r>
              <a:rPr lang="ja-JP" altLang="en-US" sz="3600" dirty="0" smtClean="0">
                <a:solidFill>
                  <a:schemeClr val="tx1"/>
                </a:solidFill>
              </a:rPr>
              <a:t>１６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9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１６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吹き出し 22"/>
          <p:cNvSpPr/>
          <p:nvPr/>
        </p:nvSpPr>
        <p:spPr>
          <a:xfrm>
            <a:off x="9075988" y="4504520"/>
            <a:ext cx="2968662" cy="1264186"/>
          </a:xfrm>
          <a:prstGeom prst="wedgeRoundRectCallout">
            <a:avLst>
              <a:gd name="adj1" fmla="val -70714"/>
              <a:gd name="adj2" fmla="val -10678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４</a:t>
            </a:r>
            <a:r>
              <a:rPr lang="en-US" altLang="ja-JP" sz="3600" dirty="0" smtClean="0"/>
              <a:t>×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＝</a:t>
            </a:r>
            <a:r>
              <a:rPr lang="ja-JP" altLang="en-US" sz="3600" dirty="0" smtClean="0">
                <a:solidFill>
                  <a:schemeClr val="tx1"/>
                </a:solidFill>
              </a:rPr>
              <a:t>１６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219883" y="4904793"/>
            <a:ext cx="324834" cy="463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6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9075988" y="4504520"/>
            <a:ext cx="2968662" cy="1264186"/>
            <a:chOff x="9075988" y="4504520"/>
            <a:chExt cx="2968662" cy="1264186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9075988" y="4504520"/>
              <a:ext cx="2968662" cy="1264186"/>
            </a:xfrm>
            <a:prstGeom prst="wedgeRoundRectCallout">
              <a:avLst>
                <a:gd name="adj1" fmla="val -70714"/>
                <a:gd name="adj2" fmla="val -10678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>
                  <a:solidFill>
                    <a:schemeClr val="tx1"/>
                  </a:solidFill>
                </a:rPr>
                <a:t>４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</a:t>
              </a:r>
              <a:r>
                <a:rPr lang="ja-JP" altLang="en-US" sz="3600" dirty="0" smtClean="0">
                  <a:solidFill>
                    <a:schemeClr val="tx1"/>
                  </a:solidFill>
                </a:rPr>
                <a:t>１６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0219883" y="4924381"/>
              <a:ext cx="324834" cy="4636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168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9075988" y="4504520"/>
            <a:ext cx="2968662" cy="1264186"/>
            <a:chOff x="9075988" y="4504520"/>
            <a:chExt cx="2968662" cy="1264186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9075988" y="4504520"/>
              <a:ext cx="2968662" cy="1264186"/>
            </a:xfrm>
            <a:prstGeom prst="wedgeRoundRectCallout">
              <a:avLst>
                <a:gd name="adj1" fmla="val -70714"/>
                <a:gd name="adj2" fmla="val -10678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>
                  <a:solidFill>
                    <a:schemeClr val="tx1"/>
                  </a:solidFill>
                </a:rPr>
                <a:t>４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</a:t>
              </a:r>
              <a:r>
                <a:rPr lang="ja-JP" altLang="en-US" sz="3600" dirty="0" smtClean="0">
                  <a:solidFill>
                    <a:schemeClr val="tx1"/>
                  </a:solidFill>
                </a:rPr>
                <a:t>１６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0219883" y="4924381"/>
              <a:ext cx="324834" cy="4636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03030" y="5839767"/>
            <a:ext cx="11745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67936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69531" y="2533651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  <a:endParaRPr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788" y="-34299"/>
            <a:ext cx="11745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のテープの長さは、エのテープの長さの何</a:t>
            </a:r>
            <a:r>
              <a:rPr kumimoji="1" lang="ja-JP" altLang="en-US" sz="4400" dirty="0" err="1" smtClean="0"/>
              <a:t>ば</a:t>
            </a:r>
            <a:r>
              <a:rPr kumimoji="1" lang="ja-JP" altLang="en-US" sz="4400" dirty="0" smtClean="0"/>
              <a:t>いですか。</a:t>
            </a:r>
            <a:endParaRPr kumimoji="1" lang="ja-JP" altLang="en-US" sz="4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9075988" y="4504520"/>
            <a:ext cx="2968662" cy="1264186"/>
            <a:chOff x="9075988" y="4504520"/>
            <a:chExt cx="2968662" cy="1264186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9075988" y="4504520"/>
              <a:ext cx="2968662" cy="1264186"/>
            </a:xfrm>
            <a:prstGeom prst="wedgeRoundRectCallout">
              <a:avLst>
                <a:gd name="adj1" fmla="val -70714"/>
                <a:gd name="adj2" fmla="val -10678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>
                  <a:solidFill>
                    <a:schemeClr val="tx1"/>
                  </a:solidFill>
                </a:rPr>
                <a:t>４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</a:t>
              </a:r>
              <a:r>
                <a:rPr lang="ja-JP" altLang="en-US" sz="3600" dirty="0" smtClean="0">
                  <a:solidFill>
                    <a:schemeClr val="tx1"/>
                  </a:solidFill>
                </a:rPr>
                <a:t>１６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0219883" y="4924381"/>
              <a:ext cx="324834" cy="4636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03030" y="5595066"/>
            <a:ext cx="11745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カ</a:t>
            </a:r>
            <a:r>
              <a:rPr kumimoji="1" lang="ja-JP" altLang="en-US" sz="4400" dirty="0" smtClean="0"/>
              <a:t>のテープの長さは、エのテープの長さの</a:t>
            </a:r>
            <a:r>
              <a:rPr lang="ja-JP" altLang="en-US" sz="6000" dirty="0"/>
              <a:t>４</a:t>
            </a:r>
            <a:r>
              <a:rPr lang="ja-JP" altLang="en-US" sz="4400" dirty="0" err="1" smtClean="0"/>
              <a:t>ばい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271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正方形/長方形 50"/>
          <p:cNvSpPr/>
          <p:nvPr/>
        </p:nvSpPr>
        <p:spPr>
          <a:xfrm>
            <a:off x="941149" y="2543354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２０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954028" y="4659694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  <a:endParaRPr lang="ja-JP" altLang="en-US" sz="48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276600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609126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928894" y="149225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>
            <a:off x="3263900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86767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928894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0223083" y="1479551"/>
            <a:ext cx="0" cy="154940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角丸四角形吹き出し 33"/>
          <p:cNvSpPr/>
          <p:nvPr/>
        </p:nvSpPr>
        <p:spPr>
          <a:xfrm>
            <a:off x="9798678" y="110322"/>
            <a:ext cx="2421228" cy="1264186"/>
          </a:xfrm>
          <a:prstGeom prst="wedgeRoundRectCallout">
            <a:avLst>
              <a:gd name="adj1" fmla="val -33067"/>
              <a:gd name="adj2" fmla="val 16825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ウの４</a:t>
            </a:r>
            <a:r>
              <a:rPr kumimoji="1" lang="ja-JP" altLang="en-US" sz="3600" dirty="0" err="1" smtClean="0"/>
              <a:t>ばい</a:t>
            </a:r>
            <a:endParaRPr kumimoji="1" lang="ja-JP" altLang="en-US" sz="3600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8382000" y="5206464"/>
            <a:ext cx="2421228" cy="1264186"/>
          </a:xfrm>
          <a:prstGeom prst="wedgeRoundRectCallout">
            <a:avLst>
              <a:gd name="adj1" fmla="val -63386"/>
              <a:gd name="adj2" fmla="val -5383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/>
              <a:t>エ</a:t>
            </a:r>
            <a:r>
              <a:rPr kumimoji="1" lang="ja-JP" altLang="en-US" sz="3600" dirty="0" smtClean="0"/>
              <a:t>の４</a:t>
            </a:r>
            <a:r>
              <a:rPr kumimoji="1" lang="ja-JP" altLang="en-US" sz="3600" dirty="0" err="1" smtClean="0"/>
              <a:t>ばい</a:t>
            </a:r>
            <a:endParaRPr kumimoji="1" lang="ja-JP" altLang="en-US" sz="3600" dirty="0"/>
          </a:p>
        </p:txBody>
      </p:sp>
      <p:sp>
        <p:nvSpPr>
          <p:cNvPr id="38" name="正方形/長方形 37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262768" y="149542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５</a:t>
            </a:r>
          </a:p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590824" y="1489074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915062" y="148907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67562" y="3597943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2817251" y="3608006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666940" y="360800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6516629" y="3607468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7215" y="204055"/>
            <a:ext cx="1226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/>
              <a:t>同</a:t>
            </a:r>
            <a:r>
              <a:rPr lang="ja-JP" altLang="en-US" sz="5400" dirty="0" smtClean="0"/>
              <a:t>じ４</a:t>
            </a:r>
            <a:r>
              <a:rPr lang="ja-JP" altLang="en-US" sz="5400" dirty="0" err="1" smtClean="0"/>
              <a:t>ば</a:t>
            </a:r>
            <a:r>
              <a:rPr lang="ja-JP" altLang="en-US" sz="5400" dirty="0" smtClean="0"/>
              <a:t>いなのに長さ</a:t>
            </a:r>
            <a:r>
              <a:rPr lang="ja-JP" altLang="en-US" sz="5400" dirty="0"/>
              <a:t>が</a:t>
            </a:r>
            <a:r>
              <a:rPr lang="ja-JP" altLang="en-US" sz="5400" dirty="0" smtClean="0"/>
              <a:t>ちがう</a:t>
            </a:r>
            <a:r>
              <a:rPr lang="ja-JP" altLang="en-US" sz="5400" dirty="0"/>
              <a:t>！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42838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955879" y="2543176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２０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961579" y="4658842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  <a:endParaRPr lang="ja-JP" altLang="en-US" sz="48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276600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609126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928894" y="149225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>
            <a:off x="3263900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86767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928894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0223083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角丸四角形吹き出し 33"/>
          <p:cNvSpPr/>
          <p:nvPr/>
        </p:nvSpPr>
        <p:spPr>
          <a:xfrm>
            <a:off x="9798678" y="110322"/>
            <a:ext cx="2421228" cy="1264186"/>
          </a:xfrm>
          <a:prstGeom prst="wedgeRoundRectCallout">
            <a:avLst>
              <a:gd name="adj1" fmla="val -33067"/>
              <a:gd name="adj2" fmla="val 16825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ウの４</a:t>
            </a:r>
            <a:r>
              <a:rPr kumimoji="1" lang="ja-JP" altLang="en-US" sz="3600" dirty="0" err="1" smtClean="0"/>
              <a:t>ばい</a:t>
            </a:r>
            <a:endParaRPr kumimoji="1" lang="ja-JP" altLang="en-US" sz="3600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8382000" y="5206464"/>
            <a:ext cx="2421228" cy="1264186"/>
          </a:xfrm>
          <a:prstGeom prst="wedgeRoundRectCallout">
            <a:avLst>
              <a:gd name="adj1" fmla="val -63386"/>
              <a:gd name="adj2" fmla="val -5383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/>
              <a:t>エ</a:t>
            </a:r>
            <a:r>
              <a:rPr kumimoji="1" lang="ja-JP" altLang="en-US" sz="3600" dirty="0" smtClean="0"/>
              <a:t>の４</a:t>
            </a:r>
            <a:r>
              <a:rPr kumimoji="1" lang="ja-JP" altLang="en-US" sz="3600" dirty="0" err="1" smtClean="0"/>
              <a:t>ばい</a:t>
            </a:r>
            <a:endParaRPr kumimoji="1" lang="ja-JP" altLang="en-US" sz="3600" dirty="0"/>
          </a:p>
        </p:txBody>
      </p:sp>
      <p:sp>
        <p:nvSpPr>
          <p:cNvPr id="38" name="正方形/長方形 37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262768" y="149542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５</a:t>
            </a:r>
          </a:p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590824" y="1489074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915062" y="148907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67562" y="3597943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2817251" y="3608006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666940" y="360800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6516629" y="3607468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2" name="円/楕円 1"/>
          <p:cNvSpPr/>
          <p:nvPr/>
        </p:nvSpPr>
        <p:spPr>
          <a:xfrm>
            <a:off x="1789052" y="1404714"/>
            <a:ext cx="605307" cy="62592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1599448" y="3542155"/>
            <a:ext cx="605307" cy="62592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4423694" y="5388556"/>
            <a:ext cx="2968662" cy="1264186"/>
            <a:chOff x="4423694" y="5388556"/>
            <a:chExt cx="2968662" cy="1264186"/>
          </a:xfrm>
        </p:grpSpPr>
        <p:sp>
          <p:nvSpPr>
            <p:cNvPr id="36" name="角丸四角形吹き出し 35"/>
            <p:cNvSpPr/>
            <p:nvPr/>
          </p:nvSpPr>
          <p:spPr>
            <a:xfrm>
              <a:off x="4423694" y="5388556"/>
              <a:ext cx="2968662" cy="1264186"/>
            </a:xfrm>
            <a:prstGeom prst="wedgeRoundRectCallout">
              <a:avLst>
                <a:gd name="adj1" fmla="val -81742"/>
                <a:gd name="adj2" fmla="val -62132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 smtClean="0">
                  <a:solidFill>
                    <a:srgbClr val="0070C0"/>
                  </a:solidFill>
                </a:rPr>
                <a:t>４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</a:t>
              </a:r>
              <a:r>
                <a:rPr lang="ja-JP" altLang="en-US" sz="3600" dirty="0" smtClean="0">
                  <a:solidFill>
                    <a:srgbClr val="FF0000"/>
                  </a:solidFill>
                </a:rPr>
                <a:t>１６</a:t>
              </a:r>
              <a:endParaRPr kumimoji="1" lang="ja-JP" altLang="en-US" sz="3600" dirty="0">
                <a:solidFill>
                  <a:srgbClr val="FF0000"/>
                </a:solidFill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570789" y="5788829"/>
              <a:ext cx="324834" cy="4636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6756220" y="100614"/>
            <a:ext cx="2968662" cy="1264186"/>
            <a:chOff x="6756220" y="100614"/>
            <a:chExt cx="2968662" cy="1264186"/>
          </a:xfrm>
        </p:grpSpPr>
        <p:sp>
          <p:nvSpPr>
            <p:cNvPr id="37" name="角丸四角形吹き出し 36"/>
            <p:cNvSpPr/>
            <p:nvPr/>
          </p:nvSpPr>
          <p:spPr>
            <a:xfrm>
              <a:off x="6756220" y="100614"/>
              <a:ext cx="2968662" cy="1264186"/>
            </a:xfrm>
            <a:prstGeom prst="wedgeRoundRectCallout">
              <a:avLst>
                <a:gd name="adj1" fmla="val -85164"/>
                <a:gd name="adj2" fmla="val 5574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dirty="0" smtClean="0">
                  <a:solidFill>
                    <a:srgbClr val="0070C0"/>
                  </a:solidFill>
                </a:rPr>
                <a:t>５</a:t>
              </a:r>
              <a:r>
                <a:rPr lang="en-US" altLang="ja-JP" sz="3600" dirty="0" smtClean="0"/>
                <a:t>×</a:t>
              </a:r>
              <a:r>
                <a:rPr lang="ja-JP" altLang="en-US" sz="3600" dirty="0" smtClean="0"/>
                <a:t>４＝</a:t>
              </a:r>
              <a:r>
                <a:rPr lang="ja-JP" altLang="en-US" sz="3600" dirty="0" smtClean="0">
                  <a:solidFill>
                    <a:srgbClr val="FF0000"/>
                  </a:solidFill>
                </a:rPr>
                <a:t>２０</a:t>
              </a:r>
              <a:endParaRPr kumimoji="1" lang="ja-JP" altLang="en-US" sz="3600" dirty="0">
                <a:solidFill>
                  <a:srgbClr val="FF0000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7928894" y="517725"/>
              <a:ext cx="324834" cy="4636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467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01600" y="330200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82800" y="4800600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198513" y="2060620"/>
            <a:ext cx="1287887" cy="8113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82800" y="5615057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955879" y="2544070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２０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955879" y="2543176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２０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967562" y="4649631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１６</a:t>
            </a:r>
            <a:endParaRPr lang="ja-JP" altLang="en-US" sz="48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50125"/>
              </p:ext>
            </p:extLst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56831" y="3587212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1231049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オ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806520" y="359727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656209" y="3597274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505898" y="3596737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2818325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656209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05898" y="3606800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8382000" y="3587212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276600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609126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928894" y="149225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コネクタ 29"/>
          <p:cNvCxnSpPr/>
          <p:nvPr/>
        </p:nvCxnSpPr>
        <p:spPr>
          <a:xfrm>
            <a:off x="3263900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86767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928894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0223083" y="1479551"/>
            <a:ext cx="0" cy="154940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角丸四角形吹き出し 33"/>
          <p:cNvSpPr/>
          <p:nvPr/>
        </p:nvSpPr>
        <p:spPr>
          <a:xfrm>
            <a:off x="9798678" y="110322"/>
            <a:ext cx="2421228" cy="1264186"/>
          </a:xfrm>
          <a:prstGeom prst="wedgeRoundRectCallout">
            <a:avLst>
              <a:gd name="adj1" fmla="val -33067"/>
              <a:gd name="adj2" fmla="val 16825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ウの４</a:t>
            </a:r>
            <a:r>
              <a:rPr kumimoji="1" lang="ja-JP" altLang="en-US" sz="3600" dirty="0" err="1" smtClean="0"/>
              <a:t>ばい</a:t>
            </a:r>
            <a:endParaRPr kumimoji="1" lang="ja-JP" altLang="en-US" sz="3600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8382000" y="5206464"/>
            <a:ext cx="2421228" cy="1264186"/>
          </a:xfrm>
          <a:prstGeom prst="wedgeRoundRectCallout">
            <a:avLst>
              <a:gd name="adj1" fmla="val -63386"/>
              <a:gd name="adj2" fmla="val -5383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/>
              <a:t>エ</a:t>
            </a:r>
            <a:r>
              <a:rPr kumimoji="1" lang="ja-JP" altLang="en-US" sz="3600" dirty="0" smtClean="0"/>
              <a:t>の４</a:t>
            </a:r>
            <a:r>
              <a:rPr kumimoji="1" lang="ja-JP" altLang="en-US" sz="3600" dirty="0" err="1" smtClean="0"/>
              <a:t>ばい</a:t>
            </a:r>
            <a:endParaRPr kumimoji="1" lang="ja-JP" altLang="en-US" sz="3600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4423694" y="5388556"/>
            <a:ext cx="2968662" cy="1264186"/>
          </a:xfrm>
          <a:prstGeom prst="wedgeRoundRectCallout">
            <a:avLst>
              <a:gd name="adj1" fmla="val -81742"/>
              <a:gd name="adj2" fmla="val -6213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rgbClr val="0070C0"/>
                </a:solidFill>
              </a:rPr>
              <a:t>４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４＝</a:t>
            </a:r>
            <a:r>
              <a:rPr lang="ja-JP" altLang="en-US" sz="3600" dirty="0" smtClean="0">
                <a:solidFill>
                  <a:srgbClr val="FF0000"/>
                </a:solidFill>
              </a:rPr>
              <a:t>１６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6756220" y="100614"/>
            <a:ext cx="2968662" cy="1264186"/>
          </a:xfrm>
          <a:prstGeom prst="wedgeRoundRectCallout">
            <a:avLst>
              <a:gd name="adj1" fmla="val -85164"/>
              <a:gd name="adj2" fmla="val 5574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rgbClr val="0070C0"/>
                </a:solidFill>
              </a:rPr>
              <a:t>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４＝</a:t>
            </a:r>
            <a:r>
              <a:rPr lang="ja-JP" altLang="en-US" sz="3600" dirty="0" smtClean="0">
                <a:solidFill>
                  <a:srgbClr val="FF0000"/>
                </a:solidFill>
              </a:rPr>
              <a:t>２０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955879" y="149542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262768" y="149542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５</a:t>
            </a:r>
          </a:p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590824" y="1489074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915062" y="1489075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５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967562" y="3597943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2817251" y="3608006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４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666940" y="360800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6516629" y="3607468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４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7928894" y="526915"/>
            <a:ext cx="324834" cy="463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5570789" y="5806585"/>
            <a:ext cx="324834" cy="463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" y="0"/>
            <a:ext cx="67562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/>
              <a:t>もとにする長さがちがうと，４</a:t>
            </a:r>
            <a:r>
              <a:rPr lang="ja-JP" altLang="en-US" sz="4800" dirty="0" err="1" smtClean="0"/>
              <a:t>ばい</a:t>
            </a:r>
            <a:r>
              <a:rPr lang="ja-JP" altLang="en-US" sz="4800" dirty="0" smtClean="0"/>
              <a:t>した長さ</a:t>
            </a:r>
            <a:r>
              <a:rPr lang="ja-JP" altLang="en-US" sz="4800" dirty="0"/>
              <a:t>も</a:t>
            </a:r>
            <a:r>
              <a:rPr lang="ja-JP" altLang="en-US" sz="4800" dirty="0" smtClean="0"/>
              <a:t>ちがう</a:t>
            </a:r>
            <a:r>
              <a:rPr kumimoji="1" lang="ja-JP" altLang="en-US" sz="4800" dirty="0" smtClean="0"/>
              <a:t>。</a:t>
            </a:r>
            <a:endParaRPr kumimoji="1" lang="ja-JP" altLang="en-US" sz="4800" dirty="0"/>
          </a:p>
        </p:txBody>
      </p:sp>
      <p:sp>
        <p:nvSpPr>
          <p:cNvPr id="54" name="円/楕円 53"/>
          <p:cNvSpPr/>
          <p:nvPr/>
        </p:nvSpPr>
        <p:spPr>
          <a:xfrm>
            <a:off x="1789052" y="1404714"/>
            <a:ext cx="605307" cy="62592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1619175" y="3571517"/>
            <a:ext cx="605307" cy="625926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83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9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7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326212"/>
              </p:ext>
            </p:extLst>
          </p:nvPr>
        </p:nvGraphicFramePr>
        <p:xfrm>
          <a:off x="1409700" y="2115847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426911" y="2132781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414031" y="4221393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426731" y="2114269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426910" y="5295081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7215" y="1836118"/>
            <a:ext cx="1107996" cy="4789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/>
              <a:t>オ</a:t>
            </a:r>
            <a:r>
              <a:rPr kumimoji="1" lang="ja-JP" altLang="en-US" sz="6000" dirty="0" smtClean="0"/>
              <a:t>　ウ　</a:t>
            </a:r>
            <a:r>
              <a:rPr kumimoji="1" lang="ja-JP" altLang="en-US" sz="900" dirty="0" smtClean="0"/>
              <a:t>　</a:t>
            </a:r>
            <a:r>
              <a:rPr lang="ja-JP" altLang="en-US" sz="6000" dirty="0" smtClean="0"/>
              <a:t>エ</a:t>
            </a:r>
            <a:r>
              <a:rPr lang="ja-JP" altLang="en-US" sz="6000" dirty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263720" y="4231456"/>
            <a:ext cx="1849689" cy="4953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113409" y="4231455"/>
            <a:ext cx="1849689" cy="4953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6963098" y="4230918"/>
            <a:ext cx="1849689" cy="4953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426731" y="3167832"/>
            <a:ext cx="9279190" cy="49530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1412573" y="3167831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0" name="直線コネクタ 29"/>
          <p:cNvCxnSpPr/>
          <p:nvPr/>
        </p:nvCxnSpPr>
        <p:spPr>
          <a:xfrm>
            <a:off x="3706762" y="3128588"/>
            <a:ext cx="0" cy="1163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97215" y="204055"/>
            <a:ext cx="1226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 smtClean="0"/>
              <a:t>もとにする長さがちがうと，４</a:t>
            </a:r>
            <a:r>
              <a:rPr lang="ja-JP" altLang="en-US" sz="5400" dirty="0" err="1" smtClean="0"/>
              <a:t>ばい</a:t>
            </a:r>
            <a:r>
              <a:rPr lang="ja-JP" altLang="en-US" sz="5400" dirty="0" smtClean="0"/>
              <a:t>した長さ</a:t>
            </a:r>
            <a:r>
              <a:rPr lang="ja-JP" altLang="en-US" sz="5400" dirty="0"/>
              <a:t>も</a:t>
            </a:r>
            <a:r>
              <a:rPr lang="ja-JP" altLang="en-US" sz="5400" dirty="0" smtClean="0"/>
              <a:t>ちがう</a:t>
            </a:r>
            <a:r>
              <a:rPr kumimoji="1" lang="ja-JP" altLang="en-US" sz="5400" dirty="0" smtClean="0"/>
              <a:t>。</a:t>
            </a:r>
            <a:endParaRPr kumimoji="1" lang="ja-JP" altLang="en-US" sz="5400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3721100" y="3167831"/>
            <a:ext cx="0" cy="15583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0704512" y="2114269"/>
            <a:ext cx="0" cy="365760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1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952500" y="1481666"/>
          <a:ext cx="9296400" cy="4195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40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969710" y="2552700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69710" y="3606800"/>
            <a:ext cx="9279190" cy="495301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69710" y="4660900"/>
            <a:ext cx="7412290" cy="495301"/>
          </a:xfrm>
          <a:prstGeom prst="rect">
            <a:avLst/>
          </a:prstGeom>
          <a:solidFill>
            <a:srgbClr val="FA9CE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969711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276600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609126" y="149860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928894" y="1492250"/>
            <a:ext cx="2294189" cy="495301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-67096" y="1257300"/>
            <a:ext cx="1107996" cy="51943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/>
              <a:t>ウ　エ　オ</a:t>
            </a:r>
            <a:r>
              <a:rPr lang="ja-JP" altLang="en-US" sz="1050" dirty="0"/>
              <a:t>　</a:t>
            </a:r>
            <a:r>
              <a:rPr lang="ja-JP" altLang="en-US" sz="1000" dirty="0" smtClean="0"/>
              <a:t>　</a:t>
            </a:r>
            <a:r>
              <a:rPr kumimoji="1" lang="ja-JP" altLang="en-US" sz="6000" dirty="0" smtClean="0"/>
              <a:t>カ</a:t>
            </a:r>
            <a:endParaRPr kumimoji="1" lang="ja-JP" altLang="en-US" sz="60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819399" y="254952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684460" y="254952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532311" y="2549525"/>
            <a:ext cx="1849689" cy="49530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6062" y="395784"/>
            <a:ext cx="11745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ウのテープの４</a:t>
            </a:r>
            <a:r>
              <a:rPr kumimoji="1" lang="ja-JP" altLang="en-US" sz="4400" dirty="0" err="1" smtClean="0"/>
              <a:t>ばいの</a:t>
            </a:r>
            <a:r>
              <a:rPr kumimoji="1" lang="ja-JP" altLang="en-US" sz="4400" dirty="0" smtClean="0"/>
              <a:t>長さのテープはどれですか。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4719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01600" y="330200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82800" y="4864100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30600" y="4864100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4198513" y="2060620"/>
            <a:ext cx="1287887" cy="8113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59568" y="5600700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82800" y="5615057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01600" y="292100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82800" y="4800600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54400" y="4800600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02200" y="4800600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4198513" y="2060620"/>
            <a:ext cx="1287887" cy="8113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82800" y="5615057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95173" y="5600700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48250" y="5608707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26419" y="5660312"/>
            <a:ext cx="356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つ分＝３ばい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75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1407911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535" y="-117942"/>
            <a:ext cx="11910929" cy="2358866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ja-JP" altLang="en-US" sz="5400" dirty="0" smtClean="0"/>
              <a:t>☆色をぬったところの長さを考えよう</a:t>
            </a:r>
            <a:endParaRPr kumimoji="1" lang="ja-JP" altLang="en-US" sz="5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8862" y="231616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0755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3899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3753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2076897" y="368596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2855" y="372050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01097" y="3747885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4362" y="3803579"/>
            <a:ext cx="356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つ分＝３ばい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28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1407911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535" y="-117942"/>
            <a:ext cx="11910929" cy="2358866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ja-JP" altLang="en-US" sz="5400" dirty="0" smtClean="0"/>
              <a:t>☆色をぬったところの長さを考えよう</a:t>
            </a:r>
            <a:endParaRPr kumimoji="1" lang="ja-JP" altLang="en-US" sz="5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8862" y="231616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0755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3899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3753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2076897" y="368596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2855" y="372050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01097" y="3747885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4362" y="3803579"/>
            <a:ext cx="356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つ分＝３ばい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867437" y="2316163"/>
            <a:ext cx="2150771" cy="7831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5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1407911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535" y="-117942"/>
            <a:ext cx="11910929" cy="2358866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ja-JP" altLang="en-US" sz="5400" dirty="0" smtClean="0"/>
              <a:t>☆色をぬったところの長さを考えよう</a:t>
            </a:r>
            <a:endParaRPr kumimoji="1" lang="ja-JP" altLang="en-US" sz="5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8862" y="231616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0755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3899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3753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2076897" y="368596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2855" y="372050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01097" y="3747885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4362" y="3803579"/>
            <a:ext cx="356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つ分＝３ばい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867437" y="2316163"/>
            <a:ext cx="2150771" cy="7831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201097" y="3835888"/>
            <a:ext cx="1498540" cy="6755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7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-1407911"/>
            <a:ext cx="1275286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535" y="-117942"/>
            <a:ext cx="11910929" cy="2358866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ja-JP" altLang="en-US" sz="5400" dirty="0" smtClean="0"/>
              <a:t>☆色をぬったところの長さを考えよう</a:t>
            </a:r>
            <a:endParaRPr kumimoji="1" lang="ja-JP" altLang="en-US" sz="5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88862" y="2316163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40755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02219" y="3108527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37537" y="3099288"/>
            <a:ext cx="15621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2076897" y="3685966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02855" y="372050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01097" y="3747885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4362" y="3803579"/>
            <a:ext cx="3569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つ分＝３ばい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867437" y="2316163"/>
            <a:ext cx="2150771" cy="78312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201097" y="3835888"/>
            <a:ext cx="1498540" cy="6755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76897" y="4395748"/>
            <a:ext cx="82443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 smtClean="0"/>
              <a:t>しき　２</a:t>
            </a:r>
            <a:r>
              <a:rPr kumimoji="1" lang="en-US" altLang="ja-JP" sz="8800" dirty="0" smtClean="0"/>
              <a:t>×</a:t>
            </a:r>
            <a:r>
              <a:rPr kumimoji="1" lang="ja-JP" altLang="en-US" sz="8800" dirty="0" smtClean="0"/>
              <a:t>３＝６</a:t>
            </a:r>
            <a:endParaRPr kumimoji="1" lang="ja-JP" altLang="en-US" sz="8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88862" y="3108527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48011" y="312493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69317" y="3148814"/>
            <a:ext cx="156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２ｃｍ</a:t>
            </a:r>
            <a:endParaRPr kumimoji="1" lang="ja-JP" altLang="en-US" sz="4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51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ワイド画面</PresentationFormat>
  <Paragraphs>223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0" baseType="lpstr">
      <vt:lpstr>HGPｺﾞｼｯｸE</vt:lpstr>
      <vt:lpstr>ＭＳ Ｐゴシック</vt:lpstr>
      <vt:lpstr>Arial</vt:lpstr>
      <vt:lpstr>Calibri</vt:lpstr>
      <vt:lpstr>Calibri Light</vt:lpstr>
      <vt:lpstr>Office テーマ</vt:lpstr>
      <vt:lpstr>ばいとかけ算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イのテープはアのテープの何ばい？</vt:lpstr>
      <vt:lpstr>イのテープはアのテープの何ばい？</vt:lpstr>
      <vt:lpstr>イのテープはアのテープの何ばい？</vt:lpstr>
      <vt:lpstr>イのテープはアのテープの何ばい？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2019-01-22T05:45:48Z</dcterms:created>
  <dcterms:modified xsi:type="dcterms:W3CDTF">2019-01-22T05:45:55Z</dcterms:modified>
</cp:coreProperties>
</file>