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6" r:id="rId4"/>
    <p:sldId id="263" r:id="rId5"/>
    <p:sldId id="264" r:id="rId6"/>
    <p:sldId id="265" r:id="rId7"/>
    <p:sldId id="268" r:id="rId8"/>
    <p:sldId id="267" r:id="rId9"/>
  </p:sldIdLst>
  <p:sldSz cx="12192000" cy="6858000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47E915-4C5A-4433-B8E2-EDCA5C06E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FD70C30-F994-489A-B211-6A1466AF68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D70335-1229-435C-9EDB-A34454507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8DC9-C18D-49A8-B673-1B6773FE5B9C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675514-C77A-46A6-B44F-9FFE8A9F6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11D021-E556-4EF3-A0F1-483478CA1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F5AB-5DBC-46F8-8F88-EF2566DCD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12094C-1541-4D0E-8995-ECF9C026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EE4178F-E38D-47C7-AA0E-B7ACD8FF4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CEE11A-70CD-410F-B75D-17B5F4B61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8DC9-C18D-49A8-B673-1B6773FE5B9C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8E055B-97B6-4726-A6D3-C33E813E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23B72B-BE7A-4BF5-BFDB-C812D7DEE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F5AB-5DBC-46F8-8F88-EF2566DCD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8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B4D9F91-0C55-4454-8A4E-F198BE8D2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50E9F14-21E5-4781-8846-A1083FFEF5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653F77-7637-448C-B852-DB7F21F3B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8DC9-C18D-49A8-B673-1B6773FE5B9C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9DC6E4-FB7C-4406-A8E9-58C54A127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88E2C4-BEF5-4DBD-A637-C89C4349B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F5AB-5DBC-46F8-8F88-EF2566DCD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5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2C7271-47A6-4A30-81EA-8E7CB8C27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4F56E3-1268-4288-BB85-100F5760E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3AFD91-26D3-40E0-88BF-08775F19C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8DC9-C18D-49A8-B673-1B6773FE5B9C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E34E28-5A91-4A42-8321-DFAA9E41F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5D4227-FF58-45ED-9803-F826A40D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F5AB-5DBC-46F8-8F88-EF2566DCD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49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B37683-9D85-45C8-84B1-96F5A7891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FB9D7A-1AF4-4F4A-BCDC-313AEA138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93C81D-8F7A-4E08-B83E-1C6489FFA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8DC9-C18D-49A8-B673-1B6773FE5B9C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C0D0A3-A307-4002-AE49-AB1EDD319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550B44-A7FB-417A-B9F6-82570E2C1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F5AB-5DBC-46F8-8F88-EF2566DCD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98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0BA298-6F7F-449D-A11D-791513098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362E2B-17F7-414F-92FA-960F71D93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5CD548-6089-4700-8DD9-981AE14A5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02BD30-78DE-4C2F-9404-BAB149DC4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8DC9-C18D-49A8-B673-1B6773FE5B9C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0B5F03-9EB0-4C73-B572-89459ED99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743D0DB-01C7-4F47-9404-4DF00C1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F5AB-5DBC-46F8-8F88-EF2566DCD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78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8B6EE4-02D2-4C51-A247-A7599AB7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B02109-FA5B-4FA6-8181-6029301C8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0069F7-587F-4358-B860-F96855357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0B33B50-5278-471F-A414-BF901BAD0A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F61C6FE-38C6-446D-B3F4-47307AC50A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D5B315F-46F4-4C9F-8B7B-9E665229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8DC9-C18D-49A8-B673-1B6773FE5B9C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307C033-D504-4788-B6D2-0CE3541C2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BCEF739-98DB-4CDF-98E8-6E67A06F1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F5AB-5DBC-46F8-8F88-EF2566DCD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242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9E86FD-7740-44E0-ADB9-3C3BD765C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2AE313C-286A-443F-9FEF-41C5F8829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8DC9-C18D-49A8-B673-1B6773FE5B9C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80D749F-8A57-4BDB-8033-58EDBB8C4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4DFE996-2126-4F20-A769-9FE27952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F5AB-5DBC-46F8-8F88-EF2566DCD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69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DBEB384-7D9E-485E-86AF-6C44DBCDD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8DC9-C18D-49A8-B673-1B6773FE5B9C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DCCD74-AA13-40B0-B5F4-4628AA703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4343040-1FCF-4721-A626-C7F91A9D3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F5AB-5DBC-46F8-8F88-EF2566DCD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07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C502BD-2221-4FA6-8513-EB798BC86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5D32A9-863C-4459-A23B-39FF377A9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354539E-AFE9-4009-A18A-D68F858261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F678E9-CD1C-4147-B15E-53146C426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8DC9-C18D-49A8-B673-1B6773FE5B9C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E1DDBB-0248-4A74-A5D4-6A454B727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7C500F-CDEA-4005-BD6E-A371473F1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F5AB-5DBC-46F8-8F88-EF2566DCD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70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223E0C-2B0F-441B-B0E5-5FCABC265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38C3264-E71F-40ED-B662-BEE7F5F1B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DB11B6-F946-4BD8-8A58-5B53D9C98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93BD0C-D913-4D56-9A26-F7D2389F8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8DC9-C18D-49A8-B673-1B6773FE5B9C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1BB6A2-7DC6-4E54-8DC8-5283B8CA1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2D6C79-F903-4B22-AD9D-0F336CE05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F5AB-5DBC-46F8-8F88-EF2566DCD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45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FC059FB-0D6A-46BE-8ECE-CC4C2A980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3601D1-2E85-4240-B9B1-8A829FE2A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3061AA-BCBD-4DBD-A85C-90EE7BF6F2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E8DC9-C18D-49A8-B673-1B6773FE5B9C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E2083B-19F7-46D4-90A7-430346855E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E2DE88-745E-4784-82A9-E895EBF359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CF5AB-5DBC-46F8-8F88-EF2566DCD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21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A178001F-ABF3-4927-99C5-9452E9DD51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478931"/>
              </p:ext>
            </p:extLst>
          </p:nvPr>
        </p:nvGraphicFramePr>
        <p:xfrm>
          <a:off x="379562" y="195533"/>
          <a:ext cx="11432876" cy="6215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4189">
                  <a:extLst>
                    <a:ext uri="{9D8B030D-6E8A-4147-A177-3AD203B41FA5}">
                      <a16:colId xmlns:a16="http://schemas.microsoft.com/office/drawing/2014/main" val="3597157804"/>
                    </a:ext>
                  </a:extLst>
                </a:gridCol>
                <a:gridCol w="8758687">
                  <a:extLst>
                    <a:ext uri="{9D8B030D-6E8A-4147-A177-3AD203B41FA5}">
                      <a16:colId xmlns:a16="http://schemas.microsoft.com/office/drawing/2014/main" val="1622544941"/>
                    </a:ext>
                  </a:extLst>
                </a:gridCol>
              </a:tblGrid>
              <a:tr h="2088357">
                <a:tc>
                  <a:txBody>
                    <a:bodyPr/>
                    <a:lstStyle/>
                    <a:p>
                      <a:pPr algn="just"/>
                      <a:r>
                        <a:rPr lang="en-US" sz="7200" kern="100" dirty="0">
                          <a:effectLst/>
                        </a:rPr>
                        <a:t> </a:t>
                      </a:r>
                      <a:endParaRPr lang="ja-JP" sz="7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6600" kern="100" dirty="0">
                          <a:effectLst/>
                        </a:rPr>
                        <a:t>外国人住民の</a:t>
                      </a:r>
                      <a:r>
                        <a:rPr lang="ja-JP" altLang="en-US" sz="6600" kern="100" dirty="0">
                          <a:effectLst/>
                        </a:rPr>
                        <a:t>ふえ方</a:t>
                      </a:r>
                      <a:endParaRPr lang="en-US" altLang="ja-JP" sz="6600" kern="100" dirty="0">
                        <a:effectLst/>
                      </a:endParaRPr>
                    </a:p>
                    <a:p>
                      <a:pPr algn="ctr"/>
                      <a:r>
                        <a:rPr lang="en-US" sz="6600" kern="100" dirty="0">
                          <a:effectLst/>
                        </a:rPr>
                        <a:t>(2011</a:t>
                      </a:r>
                      <a:r>
                        <a:rPr lang="ja-JP" sz="6600" kern="100" dirty="0">
                          <a:effectLst/>
                        </a:rPr>
                        <a:t>年</a:t>
                      </a:r>
                      <a:r>
                        <a:rPr lang="en-US" altLang="ja-JP" sz="6600" kern="100" dirty="0">
                          <a:effectLst/>
                        </a:rPr>
                        <a:t>       </a:t>
                      </a:r>
                      <a:r>
                        <a:rPr lang="en-US" sz="6600" kern="100" dirty="0">
                          <a:effectLst/>
                        </a:rPr>
                        <a:t>2020</a:t>
                      </a:r>
                      <a:r>
                        <a:rPr lang="ja-JP" sz="6600" kern="100" dirty="0">
                          <a:effectLst/>
                        </a:rPr>
                        <a:t>年</a:t>
                      </a:r>
                      <a:r>
                        <a:rPr lang="en-US" altLang="ja-JP" sz="6600" kern="100" dirty="0">
                          <a:effectLst/>
                        </a:rPr>
                        <a:t>)</a:t>
                      </a:r>
                      <a:endParaRPr lang="ja-JP" sz="6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1519827"/>
                  </a:ext>
                </a:extLst>
              </a:tr>
              <a:tr h="1878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6000" kern="1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7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0985952"/>
                  </a:ext>
                </a:extLst>
              </a:tr>
              <a:tr h="22484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sz="6000" kern="1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ja-JP" sz="8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2246724"/>
                  </a:ext>
                </a:extLst>
              </a:tr>
            </a:tbl>
          </a:graphicData>
        </a:graphic>
      </p:graphicFrame>
      <p:sp>
        <p:nvSpPr>
          <p:cNvPr id="9" name="矢印: 右 8">
            <a:extLst>
              <a:ext uri="{FF2B5EF4-FFF2-40B4-BE49-F238E27FC236}">
                <a16:creationId xmlns:a16="http://schemas.microsoft.com/office/drawing/2014/main" id="{05F17291-7AE5-4F67-B337-9655560A1732}"/>
              </a:ext>
            </a:extLst>
          </p:cNvPr>
          <p:cNvSpPr/>
          <p:nvPr/>
        </p:nvSpPr>
        <p:spPr>
          <a:xfrm>
            <a:off x="6699849" y="1342844"/>
            <a:ext cx="1518249" cy="6096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98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A178001F-ABF3-4927-99C5-9452E9DD51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498034"/>
              </p:ext>
            </p:extLst>
          </p:nvPr>
        </p:nvGraphicFramePr>
        <p:xfrm>
          <a:off x="379562" y="195533"/>
          <a:ext cx="11432876" cy="6215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4189">
                  <a:extLst>
                    <a:ext uri="{9D8B030D-6E8A-4147-A177-3AD203B41FA5}">
                      <a16:colId xmlns:a16="http://schemas.microsoft.com/office/drawing/2014/main" val="3597157804"/>
                    </a:ext>
                  </a:extLst>
                </a:gridCol>
                <a:gridCol w="8758687">
                  <a:extLst>
                    <a:ext uri="{9D8B030D-6E8A-4147-A177-3AD203B41FA5}">
                      <a16:colId xmlns:a16="http://schemas.microsoft.com/office/drawing/2014/main" val="1622544941"/>
                    </a:ext>
                  </a:extLst>
                </a:gridCol>
              </a:tblGrid>
              <a:tr h="2088357">
                <a:tc>
                  <a:txBody>
                    <a:bodyPr/>
                    <a:lstStyle/>
                    <a:p>
                      <a:pPr algn="just"/>
                      <a:r>
                        <a:rPr lang="en-US" sz="7200" kern="100" dirty="0">
                          <a:effectLst/>
                        </a:rPr>
                        <a:t> </a:t>
                      </a:r>
                      <a:endParaRPr lang="ja-JP" sz="7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6600" kern="100" dirty="0">
                          <a:effectLst/>
                        </a:rPr>
                        <a:t>外国人住民の</a:t>
                      </a:r>
                      <a:r>
                        <a:rPr lang="ja-JP" altLang="en-US" sz="6600" kern="100" dirty="0">
                          <a:effectLst/>
                        </a:rPr>
                        <a:t>ふえ方</a:t>
                      </a:r>
                      <a:endParaRPr lang="en-US" altLang="ja-JP" sz="6600" kern="100" dirty="0">
                        <a:effectLst/>
                      </a:endParaRPr>
                    </a:p>
                    <a:p>
                      <a:pPr algn="ctr"/>
                      <a:r>
                        <a:rPr lang="en-US" sz="6600" kern="100" dirty="0">
                          <a:effectLst/>
                        </a:rPr>
                        <a:t>(2011</a:t>
                      </a:r>
                      <a:r>
                        <a:rPr lang="ja-JP" sz="6600" kern="100" dirty="0">
                          <a:effectLst/>
                        </a:rPr>
                        <a:t>年</a:t>
                      </a:r>
                      <a:r>
                        <a:rPr lang="en-US" altLang="ja-JP" sz="6600" kern="100" dirty="0">
                          <a:effectLst/>
                        </a:rPr>
                        <a:t>       </a:t>
                      </a:r>
                      <a:r>
                        <a:rPr lang="en-US" sz="6600" kern="100" dirty="0">
                          <a:effectLst/>
                        </a:rPr>
                        <a:t>2020</a:t>
                      </a:r>
                      <a:r>
                        <a:rPr lang="ja-JP" sz="6600" kern="100" dirty="0">
                          <a:effectLst/>
                        </a:rPr>
                        <a:t>年</a:t>
                      </a:r>
                      <a:r>
                        <a:rPr lang="en-US" altLang="ja-JP" sz="6600" kern="100" dirty="0">
                          <a:effectLst/>
                        </a:rPr>
                        <a:t>)</a:t>
                      </a:r>
                      <a:endParaRPr lang="ja-JP" sz="6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1519827"/>
                  </a:ext>
                </a:extLst>
              </a:tr>
              <a:tr h="1878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6000" kern="1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7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0985952"/>
                  </a:ext>
                </a:extLst>
              </a:tr>
              <a:tr h="22484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6000" kern="100" dirty="0">
                          <a:effectLst/>
                        </a:rPr>
                        <a:t>仙台市</a:t>
                      </a:r>
                      <a:endParaRPr lang="ja-JP" sz="6000" kern="1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ja-JP" sz="6600" kern="100" dirty="0"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2246724"/>
                  </a:ext>
                </a:extLst>
              </a:tr>
            </a:tbl>
          </a:graphicData>
        </a:graphic>
      </p:graphicFrame>
      <p:sp>
        <p:nvSpPr>
          <p:cNvPr id="9" name="矢印: 右 8">
            <a:extLst>
              <a:ext uri="{FF2B5EF4-FFF2-40B4-BE49-F238E27FC236}">
                <a16:creationId xmlns:a16="http://schemas.microsoft.com/office/drawing/2014/main" id="{05F17291-7AE5-4F67-B337-9655560A1732}"/>
              </a:ext>
            </a:extLst>
          </p:cNvPr>
          <p:cNvSpPr/>
          <p:nvPr/>
        </p:nvSpPr>
        <p:spPr>
          <a:xfrm>
            <a:off x="6699849" y="1342844"/>
            <a:ext cx="1518249" cy="6096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72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A178001F-ABF3-4927-99C5-9452E9DD51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37094"/>
              </p:ext>
            </p:extLst>
          </p:nvPr>
        </p:nvGraphicFramePr>
        <p:xfrm>
          <a:off x="379562" y="195533"/>
          <a:ext cx="11432876" cy="6215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4189">
                  <a:extLst>
                    <a:ext uri="{9D8B030D-6E8A-4147-A177-3AD203B41FA5}">
                      <a16:colId xmlns:a16="http://schemas.microsoft.com/office/drawing/2014/main" val="3597157804"/>
                    </a:ext>
                  </a:extLst>
                </a:gridCol>
                <a:gridCol w="8758687">
                  <a:extLst>
                    <a:ext uri="{9D8B030D-6E8A-4147-A177-3AD203B41FA5}">
                      <a16:colId xmlns:a16="http://schemas.microsoft.com/office/drawing/2014/main" val="1622544941"/>
                    </a:ext>
                  </a:extLst>
                </a:gridCol>
              </a:tblGrid>
              <a:tr h="2088357">
                <a:tc>
                  <a:txBody>
                    <a:bodyPr/>
                    <a:lstStyle/>
                    <a:p>
                      <a:pPr algn="just"/>
                      <a:r>
                        <a:rPr lang="en-US" sz="7200" kern="100" dirty="0">
                          <a:effectLst/>
                        </a:rPr>
                        <a:t> </a:t>
                      </a:r>
                      <a:endParaRPr lang="ja-JP" sz="7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6600" kern="100" dirty="0">
                          <a:effectLst/>
                        </a:rPr>
                        <a:t>外国人住民の</a:t>
                      </a:r>
                      <a:r>
                        <a:rPr lang="ja-JP" altLang="en-US" sz="6600" kern="100" dirty="0">
                          <a:effectLst/>
                        </a:rPr>
                        <a:t>ふえ方</a:t>
                      </a:r>
                      <a:endParaRPr lang="en-US" altLang="ja-JP" sz="6600" kern="100" dirty="0">
                        <a:effectLst/>
                      </a:endParaRPr>
                    </a:p>
                    <a:p>
                      <a:pPr algn="ctr"/>
                      <a:r>
                        <a:rPr lang="en-US" sz="6600" kern="100" dirty="0">
                          <a:effectLst/>
                        </a:rPr>
                        <a:t>(2011</a:t>
                      </a:r>
                      <a:r>
                        <a:rPr lang="ja-JP" sz="6600" kern="100" dirty="0">
                          <a:effectLst/>
                        </a:rPr>
                        <a:t>年</a:t>
                      </a:r>
                      <a:r>
                        <a:rPr lang="en-US" altLang="ja-JP" sz="6600" kern="100" dirty="0">
                          <a:effectLst/>
                        </a:rPr>
                        <a:t>       </a:t>
                      </a:r>
                      <a:r>
                        <a:rPr lang="en-US" sz="6600" kern="100" dirty="0">
                          <a:effectLst/>
                        </a:rPr>
                        <a:t>2020</a:t>
                      </a:r>
                      <a:r>
                        <a:rPr lang="ja-JP" sz="6600" kern="100" dirty="0">
                          <a:effectLst/>
                        </a:rPr>
                        <a:t>年</a:t>
                      </a:r>
                      <a:r>
                        <a:rPr lang="en-US" altLang="ja-JP" sz="6600" kern="100" dirty="0">
                          <a:effectLst/>
                        </a:rPr>
                        <a:t>)</a:t>
                      </a:r>
                      <a:endParaRPr lang="ja-JP" sz="6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1519827"/>
                  </a:ext>
                </a:extLst>
              </a:tr>
              <a:tr h="1878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6000" kern="1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7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0985952"/>
                  </a:ext>
                </a:extLst>
              </a:tr>
              <a:tr h="22484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6000" kern="100" dirty="0">
                          <a:effectLst/>
                        </a:rPr>
                        <a:t>仙台市</a:t>
                      </a:r>
                      <a:endParaRPr lang="ja-JP" sz="6000" kern="1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ja-JP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約</a:t>
                      </a:r>
                      <a:r>
                        <a:rPr lang="ja-JP" altLang="en-US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１</a:t>
                      </a:r>
                      <a:r>
                        <a:rPr lang="en-US" altLang="ja-JP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.</a:t>
                      </a:r>
                      <a:r>
                        <a:rPr lang="ja-JP" altLang="en-US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４</a:t>
                      </a:r>
                      <a:r>
                        <a:rPr lang="ja-JP" altLang="ja-JP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倍</a:t>
                      </a:r>
                      <a:endParaRPr lang="en-US" altLang="ja-JP" sz="6600" kern="100" dirty="0"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2246724"/>
                  </a:ext>
                </a:extLst>
              </a:tr>
            </a:tbl>
          </a:graphicData>
        </a:graphic>
      </p:graphicFrame>
      <p:sp>
        <p:nvSpPr>
          <p:cNvPr id="9" name="矢印: 右 8">
            <a:extLst>
              <a:ext uri="{FF2B5EF4-FFF2-40B4-BE49-F238E27FC236}">
                <a16:creationId xmlns:a16="http://schemas.microsoft.com/office/drawing/2014/main" id="{05F17291-7AE5-4F67-B337-9655560A1732}"/>
              </a:ext>
            </a:extLst>
          </p:cNvPr>
          <p:cNvSpPr/>
          <p:nvPr/>
        </p:nvSpPr>
        <p:spPr>
          <a:xfrm>
            <a:off x="6699849" y="1342844"/>
            <a:ext cx="1518249" cy="6096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436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A178001F-ABF3-4927-99C5-9452E9DD51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925564"/>
              </p:ext>
            </p:extLst>
          </p:nvPr>
        </p:nvGraphicFramePr>
        <p:xfrm>
          <a:off x="379562" y="195533"/>
          <a:ext cx="11432876" cy="6215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4189">
                  <a:extLst>
                    <a:ext uri="{9D8B030D-6E8A-4147-A177-3AD203B41FA5}">
                      <a16:colId xmlns:a16="http://schemas.microsoft.com/office/drawing/2014/main" val="3597157804"/>
                    </a:ext>
                  </a:extLst>
                </a:gridCol>
                <a:gridCol w="8758687">
                  <a:extLst>
                    <a:ext uri="{9D8B030D-6E8A-4147-A177-3AD203B41FA5}">
                      <a16:colId xmlns:a16="http://schemas.microsoft.com/office/drawing/2014/main" val="1622544941"/>
                    </a:ext>
                  </a:extLst>
                </a:gridCol>
              </a:tblGrid>
              <a:tr h="2088357">
                <a:tc>
                  <a:txBody>
                    <a:bodyPr/>
                    <a:lstStyle/>
                    <a:p>
                      <a:pPr algn="just"/>
                      <a:r>
                        <a:rPr lang="en-US" sz="7200" kern="100" dirty="0">
                          <a:effectLst/>
                        </a:rPr>
                        <a:t> </a:t>
                      </a:r>
                      <a:endParaRPr lang="ja-JP" sz="7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6600" kern="100" dirty="0">
                          <a:effectLst/>
                        </a:rPr>
                        <a:t>外国人住民の</a:t>
                      </a:r>
                      <a:r>
                        <a:rPr lang="ja-JP" altLang="en-US" sz="6600" kern="100" dirty="0">
                          <a:effectLst/>
                        </a:rPr>
                        <a:t>ふえ方</a:t>
                      </a:r>
                      <a:endParaRPr lang="en-US" altLang="ja-JP" sz="6600" kern="100" dirty="0">
                        <a:effectLst/>
                      </a:endParaRPr>
                    </a:p>
                    <a:p>
                      <a:pPr algn="ctr"/>
                      <a:r>
                        <a:rPr lang="en-US" sz="6600" kern="100" dirty="0">
                          <a:effectLst/>
                        </a:rPr>
                        <a:t>(2011</a:t>
                      </a:r>
                      <a:r>
                        <a:rPr lang="ja-JP" sz="6600" kern="100" dirty="0">
                          <a:effectLst/>
                        </a:rPr>
                        <a:t>年</a:t>
                      </a:r>
                      <a:r>
                        <a:rPr lang="en-US" altLang="ja-JP" sz="6600" kern="100" dirty="0">
                          <a:effectLst/>
                        </a:rPr>
                        <a:t>       </a:t>
                      </a:r>
                      <a:r>
                        <a:rPr lang="en-US" sz="6600" kern="100" dirty="0">
                          <a:effectLst/>
                        </a:rPr>
                        <a:t>2020</a:t>
                      </a:r>
                      <a:r>
                        <a:rPr lang="ja-JP" sz="6600" kern="100" dirty="0">
                          <a:effectLst/>
                        </a:rPr>
                        <a:t>年</a:t>
                      </a:r>
                      <a:r>
                        <a:rPr lang="en-US" altLang="ja-JP" sz="6600" kern="100" dirty="0">
                          <a:effectLst/>
                        </a:rPr>
                        <a:t>)</a:t>
                      </a:r>
                      <a:endParaRPr lang="ja-JP" sz="6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1519827"/>
                  </a:ext>
                </a:extLst>
              </a:tr>
              <a:tr h="1878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6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塩竈市</a:t>
                      </a:r>
                      <a:endParaRPr lang="ja-JP" altLang="ja-JP" sz="6000" kern="1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7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0985952"/>
                  </a:ext>
                </a:extLst>
              </a:tr>
              <a:tr h="22484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6000" kern="100" dirty="0">
                          <a:effectLst/>
                        </a:rPr>
                        <a:t>仙台市</a:t>
                      </a:r>
                      <a:endParaRPr lang="ja-JP" sz="6000" kern="1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ja-JP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約</a:t>
                      </a:r>
                      <a:r>
                        <a:rPr lang="ja-JP" altLang="en-US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１</a:t>
                      </a:r>
                      <a:r>
                        <a:rPr lang="en-US" altLang="ja-JP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.</a:t>
                      </a:r>
                      <a:r>
                        <a:rPr lang="ja-JP" altLang="en-US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４</a:t>
                      </a:r>
                      <a:r>
                        <a:rPr lang="ja-JP" altLang="ja-JP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倍</a:t>
                      </a:r>
                      <a:endParaRPr lang="en-US" altLang="ja-JP" sz="6600" kern="100" dirty="0"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2246724"/>
                  </a:ext>
                </a:extLst>
              </a:tr>
            </a:tbl>
          </a:graphicData>
        </a:graphic>
      </p:graphicFrame>
      <p:sp>
        <p:nvSpPr>
          <p:cNvPr id="9" name="矢印: 右 8">
            <a:extLst>
              <a:ext uri="{FF2B5EF4-FFF2-40B4-BE49-F238E27FC236}">
                <a16:creationId xmlns:a16="http://schemas.microsoft.com/office/drawing/2014/main" id="{05F17291-7AE5-4F67-B337-9655560A1732}"/>
              </a:ext>
            </a:extLst>
          </p:cNvPr>
          <p:cNvSpPr/>
          <p:nvPr/>
        </p:nvSpPr>
        <p:spPr>
          <a:xfrm>
            <a:off x="6699849" y="1342844"/>
            <a:ext cx="1518249" cy="6096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277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A178001F-ABF3-4927-99C5-9452E9DD51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20468"/>
              </p:ext>
            </p:extLst>
          </p:nvPr>
        </p:nvGraphicFramePr>
        <p:xfrm>
          <a:off x="379562" y="195533"/>
          <a:ext cx="11432876" cy="6215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4189">
                  <a:extLst>
                    <a:ext uri="{9D8B030D-6E8A-4147-A177-3AD203B41FA5}">
                      <a16:colId xmlns:a16="http://schemas.microsoft.com/office/drawing/2014/main" val="3597157804"/>
                    </a:ext>
                  </a:extLst>
                </a:gridCol>
                <a:gridCol w="8758687">
                  <a:extLst>
                    <a:ext uri="{9D8B030D-6E8A-4147-A177-3AD203B41FA5}">
                      <a16:colId xmlns:a16="http://schemas.microsoft.com/office/drawing/2014/main" val="1622544941"/>
                    </a:ext>
                  </a:extLst>
                </a:gridCol>
              </a:tblGrid>
              <a:tr h="2088357">
                <a:tc>
                  <a:txBody>
                    <a:bodyPr/>
                    <a:lstStyle/>
                    <a:p>
                      <a:pPr algn="just"/>
                      <a:r>
                        <a:rPr lang="en-US" sz="7200" kern="100" dirty="0">
                          <a:effectLst/>
                        </a:rPr>
                        <a:t> </a:t>
                      </a:r>
                      <a:endParaRPr lang="ja-JP" sz="7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6600" kern="100" dirty="0">
                          <a:effectLst/>
                        </a:rPr>
                        <a:t>外国人住民の</a:t>
                      </a:r>
                      <a:r>
                        <a:rPr lang="ja-JP" altLang="en-US" sz="6600" kern="100" dirty="0">
                          <a:effectLst/>
                        </a:rPr>
                        <a:t>ふえ方</a:t>
                      </a:r>
                      <a:endParaRPr lang="en-US" altLang="ja-JP" sz="6600" kern="100" dirty="0">
                        <a:effectLst/>
                      </a:endParaRPr>
                    </a:p>
                    <a:p>
                      <a:pPr algn="ctr"/>
                      <a:r>
                        <a:rPr lang="en-US" sz="6600" kern="100" dirty="0">
                          <a:effectLst/>
                        </a:rPr>
                        <a:t>(2011</a:t>
                      </a:r>
                      <a:r>
                        <a:rPr lang="ja-JP" sz="6600" kern="100" dirty="0">
                          <a:effectLst/>
                        </a:rPr>
                        <a:t>年</a:t>
                      </a:r>
                      <a:r>
                        <a:rPr lang="en-US" altLang="ja-JP" sz="6600" kern="100" dirty="0">
                          <a:effectLst/>
                        </a:rPr>
                        <a:t>       </a:t>
                      </a:r>
                      <a:r>
                        <a:rPr lang="en-US" sz="6600" kern="100" dirty="0">
                          <a:effectLst/>
                        </a:rPr>
                        <a:t>2020</a:t>
                      </a:r>
                      <a:r>
                        <a:rPr lang="ja-JP" sz="6600" kern="100" dirty="0">
                          <a:effectLst/>
                        </a:rPr>
                        <a:t>年</a:t>
                      </a:r>
                      <a:r>
                        <a:rPr lang="en-US" altLang="ja-JP" sz="6600" kern="100" dirty="0">
                          <a:effectLst/>
                        </a:rPr>
                        <a:t>)</a:t>
                      </a:r>
                      <a:endParaRPr lang="ja-JP" sz="6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1519827"/>
                  </a:ext>
                </a:extLst>
              </a:tr>
              <a:tr h="1878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6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塩竈市</a:t>
                      </a:r>
                      <a:endParaRPr lang="ja-JP" altLang="ja-JP" sz="6000" kern="1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ja-JP" sz="6600" kern="100" dirty="0">
                          <a:effectLst/>
                          <a:highlight>
                            <a:srgbClr val="FFFF00"/>
                          </a:highlight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約</a:t>
                      </a:r>
                      <a:r>
                        <a:rPr lang="ja-JP" altLang="en-US" sz="6600" kern="100" dirty="0">
                          <a:effectLst/>
                          <a:highlight>
                            <a:srgbClr val="FFFF00"/>
                          </a:highlight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２</a:t>
                      </a:r>
                      <a:r>
                        <a:rPr lang="en-US" altLang="ja-JP" sz="6600" kern="100" dirty="0">
                          <a:effectLst/>
                          <a:highlight>
                            <a:srgbClr val="FFFF00"/>
                          </a:highlight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.</a:t>
                      </a:r>
                      <a:r>
                        <a:rPr lang="ja-JP" altLang="en-US" sz="6600" kern="100" dirty="0">
                          <a:effectLst/>
                          <a:highlight>
                            <a:srgbClr val="FFFF00"/>
                          </a:highlight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２</a:t>
                      </a:r>
                      <a:r>
                        <a:rPr lang="ja-JP" altLang="ja-JP" sz="6600" kern="100" dirty="0">
                          <a:effectLst/>
                          <a:highlight>
                            <a:srgbClr val="FFFF00"/>
                          </a:highlight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倍</a:t>
                      </a:r>
                      <a:r>
                        <a:rPr lang="en-US" altLang="ja-JP" sz="72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     </a:t>
                      </a:r>
                      <a:endParaRPr lang="ja-JP" sz="7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90985952"/>
                  </a:ext>
                </a:extLst>
              </a:tr>
              <a:tr h="22484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6000" kern="100" dirty="0">
                          <a:effectLst/>
                        </a:rPr>
                        <a:t>仙台市</a:t>
                      </a:r>
                      <a:endParaRPr lang="ja-JP" sz="6000" kern="1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ja-JP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約</a:t>
                      </a:r>
                      <a:r>
                        <a:rPr lang="ja-JP" altLang="en-US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１</a:t>
                      </a:r>
                      <a:r>
                        <a:rPr lang="en-US" altLang="ja-JP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.</a:t>
                      </a:r>
                      <a:r>
                        <a:rPr lang="ja-JP" altLang="en-US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４</a:t>
                      </a:r>
                      <a:r>
                        <a:rPr lang="ja-JP" altLang="ja-JP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倍</a:t>
                      </a:r>
                      <a:endParaRPr lang="en-US" altLang="ja-JP" sz="6600" kern="100" dirty="0"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2246724"/>
                  </a:ext>
                </a:extLst>
              </a:tr>
            </a:tbl>
          </a:graphicData>
        </a:graphic>
      </p:graphicFrame>
      <p:sp>
        <p:nvSpPr>
          <p:cNvPr id="9" name="矢印: 右 8">
            <a:extLst>
              <a:ext uri="{FF2B5EF4-FFF2-40B4-BE49-F238E27FC236}">
                <a16:creationId xmlns:a16="http://schemas.microsoft.com/office/drawing/2014/main" id="{05F17291-7AE5-4F67-B337-9655560A1732}"/>
              </a:ext>
            </a:extLst>
          </p:cNvPr>
          <p:cNvSpPr/>
          <p:nvPr/>
        </p:nvSpPr>
        <p:spPr>
          <a:xfrm>
            <a:off x="6699849" y="1342844"/>
            <a:ext cx="1518249" cy="6096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638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A178001F-ABF3-4927-99C5-9452E9DD51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231191"/>
              </p:ext>
            </p:extLst>
          </p:nvPr>
        </p:nvGraphicFramePr>
        <p:xfrm>
          <a:off x="379562" y="195533"/>
          <a:ext cx="11432876" cy="6215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4189">
                  <a:extLst>
                    <a:ext uri="{9D8B030D-6E8A-4147-A177-3AD203B41FA5}">
                      <a16:colId xmlns:a16="http://schemas.microsoft.com/office/drawing/2014/main" val="3597157804"/>
                    </a:ext>
                  </a:extLst>
                </a:gridCol>
                <a:gridCol w="8758687">
                  <a:extLst>
                    <a:ext uri="{9D8B030D-6E8A-4147-A177-3AD203B41FA5}">
                      <a16:colId xmlns:a16="http://schemas.microsoft.com/office/drawing/2014/main" val="1622544941"/>
                    </a:ext>
                  </a:extLst>
                </a:gridCol>
              </a:tblGrid>
              <a:tr h="2088357">
                <a:tc>
                  <a:txBody>
                    <a:bodyPr/>
                    <a:lstStyle/>
                    <a:p>
                      <a:pPr algn="just"/>
                      <a:r>
                        <a:rPr lang="en-US" sz="7200" kern="100" dirty="0">
                          <a:effectLst/>
                        </a:rPr>
                        <a:t> </a:t>
                      </a:r>
                      <a:endParaRPr lang="ja-JP" sz="7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6600" kern="100" dirty="0">
                          <a:effectLst/>
                        </a:rPr>
                        <a:t>外国人住民の</a:t>
                      </a:r>
                      <a:r>
                        <a:rPr lang="ja-JP" altLang="en-US" sz="6600" kern="100" dirty="0">
                          <a:effectLst/>
                        </a:rPr>
                        <a:t>ふえ方</a:t>
                      </a:r>
                      <a:endParaRPr lang="en-US" altLang="ja-JP" sz="6600" kern="100" dirty="0">
                        <a:effectLst/>
                      </a:endParaRPr>
                    </a:p>
                    <a:p>
                      <a:pPr algn="ctr"/>
                      <a:r>
                        <a:rPr lang="en-US" sz="6600" kern="100" dirty="0">
                          <a:effectLst/>
                        </a:rPr>
                        <a:t>(2011</a:t>
                      </a:r>
                      <a:r>
                        <a:rPr lang="ja-JP" sz="6600" kern="100" dirty="0">
                          <a:effectLst/>
                        </a:rPr>
                        <a:t>年</a:t>
                      </a:r>
                      <a:r>
                        <a:rPr lang="en-US" altLang="ja-JP" sz="6600" kern="100" dirty="0">
                          <a:effectLst/>
                        </a:rPr>
                        <a:t>       </a:t>
                      </a:r>
                      <a:r>
                        <a:rPr lang="en-US" sz="6600" kern="100" dirty="0">
                          <a:effectLst/>
                        </a:rPr>
                        <a:t>2020</a:t>
                      </a:r>
                      <a:r>
                        <a:rPr lang="ja-JP" sz="6600" kern="100" dirty="0">
                          <a:effectLst/>
                        </a:rPr>
                        <a:t>年</a:t>
                      </a:r>
                      <a:r>
                        <a:rPr lang="en-US" altLang="ja-JP" sz="6600" kern="100" dirty="0">
                          <a:effectLst/>
                        </a:rPr>
                        <a:t>)</a:t>
                      </a:r>
                      <a:endParaRPr lang="ja-JP" sz="6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1519827"/>
                  </a:ext>
                </a:extLst>
              </a:tr>
              <a:tr h="1878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6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塩竈市</a:t>
                      </a:r>
                      <a:endParaRPr lang="ja-JP" altLang="ja-JP" sz="6000" kern="1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6600" kern="100" dirty="0">
                          <a:effectLst/>
                          <a:highlight>
                            <a:srgbClr val="FFFF00"/>
                          </a:highlight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約</a:t>
                      </a:r>
                      <a:r>
                        <a:rPr lang="ja-JP" altLang="en-US" sz="6600" kern="100" dirty="0">
                          <a:effectLst/>
                          <a:highlight>
                            <a:srgbClr val="FFFF00"/>
                          </a:highlight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２</a:t>
                      </a:r>
                      <a:r>
                        <a:rPr lang="en-US" altLang="ja-JP" sz="6600" kern="100" dirty="0">
                          <a:effectLst/>
                          <a:highlight>
                            <a:srgbClr val="FFFF00"/>
                          </a:highlight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.</a:t>
                      </a:r>
                      <a:r>
                        <a:rPr lang="ja-JP" altLang="en-US" sz="6600" kern="100" dirty="0">
                          <a:effectLst/>
                          <a:highlight>
                            <a:srgbClr val="FFFF00"/>
                          </a:highlight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２</a:t>
                      </a:r>
                      <a:r>
                        <a:rPr lang="ja-JP" altLang="ja-JP" sz="6600" kern="100" dirty="0">
                          <a:effectLst/>
                          <a:highlight>
                            <a:srgbClr val="FFFF00"/>
                          </a:highlight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倍</a:t>
                      </a:r>
                      <a:r>
                        <a:rPr lang="ja-JP" altLang="en-US" sz="7200" kern="100" dirty="0">
                          <a:effectLst/>
                          <a:highlight>
                            <a:srgbClr val="FFFF00"/>
                          </a:highligh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ja-JP" sz="72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90985952"/>
                  </a:ext>
                </a:extLst>
              </a:tr>
              <a:tr h="22484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6000" kern="100" dirty="0">
                          <a:effectLst/>
                        </a:rPr>
                        <a:t>仙台市</a:t>
                      </a:r>
                      <a:endParaRPr lang="ja-JP" sz="6000" kern="1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ja-JP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約</a:t>
                      </a:r>
                      <a:r>
                        <a:rPr lang="ja-JP" altLang="en-US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１</a:t>
                      </a:r>
                      <a:r>
                        <a:rPr lang="en-US" altLang="ja-JP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.</a:t>
                      </a:r>
                      <a:r>
                        <a:rPr lang="ja-JP" altLang="en-US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４</a:t>
                      </a:r>
                      <a:r>
                        <a:rPr lang="ja-JP" altLang="ja-JP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倍</a:t>
                      </a:r>
                      <a:endParaRPr lang="en-US" altLang="ja-JP" sz="6600" kern="100" dirty="0"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2246724"/>
                  </a:ext>
                </a:extLst>
              </a:tr>
            </a:tbl>
          </a:graphicData>
        </a:graphic>
      </p:graphicFrame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51B4A6B2-E70A-4E5F-AB3D-077A220206F5}"/>
              </a:ext>
            </a:extLst>
          </p:cNvPr>
          <p:cNvSpPr/>
          <p:nvPr/>
        </p:nvSpPr>
        <p:spPr>
          <a:xfrm>
            <a:off x="281797" y="362309"/>
            <a:ext cx="2990490" cy="1690778"/>
          </a:xfrm>
          <a:prstGeom prst="wedgeRoundRectCallout">
            <a:avLst>
              <a:gd name="adj1" fmla="val -805"/>
              <a:gd name="adj2" fmla="val 89477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仙台市よりも</a:t>
            </a:r>
            <a:endParaRPr lang="en-US" altLang="ja-JP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2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外国人住民の</a:t>
            </a:r>
            <a:endParaRPr lang="en-US" altLang="ja-JP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2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ふえ方が大きい！</a:t>
            </a:r>
            <a:endParaRPr kumimoji="1" lang="en-US" altLang="ja-JP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05F17291-7AE5-4F67-B337-9655560A1732}"/>
              </a:ext>
            </a:extLst>
          </p:cNvPr>
          <p:cNvSpPr/>
          <p:nvPr/>
        </p:nvSpPr>
        <p:spPr>
          <a:xfrm>
            <a:off x="6699849" y="1342844"/>
            <a:ext cx="1518249" cy="6096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000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24EDA15-8492-4A28-A14F-F8697E7BE57A}"/>
              </a:ext>
            </a:extLst>
          </p:cNvPr>
          <p:cNvSpPr/>
          <p:nvPr/>
        </p:nvSpPr>
        <p:spPr>
          <a:xfrm>
            <a:off x="2541180" y="2136338"/>
            <a:ext cx="710963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この次のスライドは，</a:t>
            </a:r>
            <a:endParaRPr lang="en-US" altLang="ja-JP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必要があれば</a:t>
            </a:r>
            <a:endParaRPr lang="en-US" altLang="ja-JP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提示してください。</a:t>
            </a:r>
            <a:endParaRPr lang="ja-JP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4794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A178001F-ABF3-4927-99C5-9452E9DD51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584440"/>
              </p:ext>
            </p:extLst>
          </p:nvPr>
        </p:nvGraphicFramePr>
        <p:xfrm>
          <a:off x="379562" y="195533"/>
          <a:ext cx="11432876" cy="6294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4189">
                  <a:extLst>
                    <a:ext uri="{9D8B030D-6E8A-4147-A177-3AD203B41FA5}">
                      <a16:colId xmlns:a16="http://schemas.microsoft.com/office/drawing/2014/main" val="3597157804"/>
                    </a:ext>
                  </a:extLst>
                </a:gridCol>
                <a:gridCol w="8758687">
                  <a:extLst>
                    <a:ext uri="{9D8B030D-6E8A-4147-A177-3AD203B41FA5}">
                      <a16:colId xmlns:a16="http://schemas.microsoft.com/office/drawing/2014/main" val="1622544941"/>
                    </a:ext>
                  </a:extLst>
                </a:gridCol>
              </a:tblGrid>
              <a:tr h="2088357">
                <a:tc>
                  <a:txBody>
                    <a:bodyPr/>
                    <a:lstStyle/>
                    <a:p>
                      <a:pPr algn="just"/>
                      <a:r>
                        <a:rPr lang="en-US" sz="7200" kern="100" dirty="0">
                          <a:effectLst/>
                        </a:rPr>
                        <a:t> </a:t>
                      </a:r>
                      <a:endParaRPr lang="ja-JP" sz="7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6600" kern="100" dirty="0">
                          <a:effectLst/>
                        </a:rPr>
                        <a:t>外国人住民の</a:t>
                      </a:r>
                      <a:r>
                        <a:rPr lang="ja-JP" altLang="en-US" sz="6600" kern="100" dirty="0">
                          <a:effectLst/>
                        </a:rPr>
                        <a:t>ふえ方</a:t>
                      </a:r>
                      <a:endParaRPr lang="en-US" altLang="ja-JP" sz="6600" kern="100" dirty="0">
                        <a:effectLst/>
                      </a:endParaRPr>
                    </a:p>
                    <a:p>
                      <a:pPr algn="ctr"/>
                      <a:r>
                        <a:rPr lang="en-US" sz="6600" kern="100" dirty="0">
                          <a:effectLst/>
                        </a:rPr>
                        <a:t>(2011</a:t>
                      </a:r>
                      <a:r>
                        <a:rPr lang="ja-JP" sz="6600" kern="100" dirty="0">
                          <a:effectLst/>
                        </a:rPr>
                        <a:t>年</a:t>
                      </a:r>
                      <a:r>
                        <a:rPr lang="en-US" altLang="ja-JP" sz="6600" kern="100" dirty="0">
                          <a:effectLst/>
                        </a:rPr>
                        <a:t>       </a:t>
                      </a:r>
                      <a:r>
                        <a:rPr lang="en-US" sz="6600" kern="100" dirty="0">
                          <a:effectLst/>
                        </a:rPr>
                        <a:t>2020</a:t>
                      </a:r>
                      <a:r>
                        <a:rPr lang="ja-JP" sz="6600" kern="100" dirty="0">
                          <a:effectLst/>
                        </a:rPr>
                        <a:t>年</a:t>
                      </a:r>
                      <a:r>
                        <a:rPr lang="en-US" altLang="ja-JP" sz="6600" kern="100" dirty="0">
                          <a:effectLst/>
                        </a:rPr>
                        <a:t>)</a:t>
                      </a:r>
                      <a:endParaRPr lang="ja-JP" sz="6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1519827"/>
                  </a:ext>
                </a:extLst>
              </a:tr>
              <a:tr h="1878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6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塩竈市</a:t>
                      </a:r>
                      <a:endParaRPr lang="ja-JP" altLang="ja-JP" sz="6000" kern="1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ja-JP" sz="6600" kern="100" dirty="0">
                          <a:effectLst/>
                          <a:highlight>
                            <a:srgbClr val="FFFF00"/>
                          </a:highlight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約</a:t>
                      </a:r>
                      <a:r>
                        <a:rPr lang="ja-JP" altLang="en-US" sz="6600" kern="100" dirty="0">
                          <a:effectLst/>
                          <a:highlight>
                            <a:srgbClr val="FFFF00"/>
                          </a:highlight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２</a:t>
                      </a:r>
                      <a:r>
                        <a:rPr lang="en-US" altLang="ja-JP" sz="6600" kern="100" dirty="0">
                          <a:effectLst/>
                          <a:highlight>
                            <a:srgbClr val="FFFF00"/>
                          </a:highlight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.</a:t>
                      </a:r>
                      <a:r>
                        <a:rPr lang="ja-JP" altLang="en-US" sz="6600" kern="100" dirty="0">
                          <a:effectLst/>
                          <a:highlight>
                            <a:srgbClr val="FFFF00"/>
                          </a:highlight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２</a:t>
                      </a:r>
                      <a:r>
                        <a:rPr lang="ja-JP" altLang="ja-JP" sz="6600" kern="100" dirty="0">
                          <a:effectLst/>
                          <a:highlight>
                            <a:srgbClr val="FFFF00"/>
                          </a:highlight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倍</a:t>
                      </a:r>
                      <a:endParaRPr lang="en-US" altLang="ja-JP" sz="6600" kern="100" dirty="0">
                        <a:effectLst/>
                        <a:highlight>
                          <a:srgbClr val="FFFF00"/>
                        </a:highlight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72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     262</a:t>
                      </a:r>
                      <a:r>
                        <a:rPr lang="ja-JP" altLang="en-US" sz="48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人　　　　     </a:t>
                      </a:r>
                      <a:r>
                        <a:rPr lang="en-US" altLang="ja-JP" sz="72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581</a:t>
                      </a:r>
                      <a:r>
                        <a:rPr lang="ja-JP" altLang="en-US" sz="48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人</a:t>
                      </a:r>
                      <a:endParaRPr lang="ja-JP" sz="7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0985952"/>
                  </a:ext>
                </a:extLst>
              </a:tr>
              <a:tr h="1967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6000" kern="100" dirty="0">
                          <a:effectLst/>
                        </a:rPr>
                        <a:t>仙台市</a:t>
                      </a:r>
                      <a:endParaRPr lang="ja-JP" sz="6000" kern="1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ja-JP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約</a:t>
                      </a:r>
                      <a:r>
                        <a:rPr lang="ja-JP" altLang="en-US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１</a:t>
                      </a:r>
                      <a:r>
                        <a:rPr lang="en-US" altLang="ja-JP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.</a:t>
                      </a:r>
                      <a:r>
                        <a:rPr lang="ja-JP" altLang="en-US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４</a:t>
                      </a:r>
                      <a:r>
                        <a:rPr lang="ja-JP" altLang="ja-JP" sz="6600" kern="100" dirty="0"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倍</a:t>
                      </a:r>
                      <a:endParaRPr lang="en-US" altLang="ja-JP" sz="6600" kern="100" dirty="0"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  <a:cs typeface="+mn-cs"/>
                      </a:endParaRPr>
                    </a:p>
                    <a:p>
                      <a:pPr algn="ctr"/>
                      <a:r>
                        <a:rPr lang="en-US" altLang="ja-JP" sz="72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10,044</a:t>
                      </a:r>
                      <a:r>
                        <a:rPr lang="ja-JP" altLang="en-US" sz="48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人　    　</a:t>
                      </a:r>
                      <a:r>
                        <a:rPr lang="en-US" altLang="ja-JP" sz="72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13,755</a:t>
                      </a:r>
                      <a:r>
                        <a:rPr lang="ja-JP" altLang="en-US" sz="48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人</a:t>
                      </a:r>
                      <a:endParaRPr lang="ja-JP" altLang="ja-JP" sz="8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2246724"/>
                  </a:ext>
                </a:extLst>
              </a:tr>
            </a:tbl>
          </a:graphicData>
        </a:graphic>
      </p:graphicFrame>
      <p:sp>
        <p:nvSpPr>
          <p:cNvPr id="2" name="矢印: 右 1">
            <a:extLst>
              <a:ext uri="{FF2B5EF4-FFF2-40B4-BE49-F238E27FC236}">
                <a16:creationId xmlns:a16="http://schemas.microsoft.com/office/drawing/2014/main" id="{5FAC82F7-7A4E-4402-B0E3-5D60F113B202}"/>
              </a:ext>
            </a:extLst>
          </p:cNvPr>
          <p:cNvSpPr/>
          <p:nvPr/>
        </p:nvSpPr>
        <p:spPr>
          <a:xfrm>
            <a:off x="6740105" y="5638800"/>
            <a:ext cx="1518249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396922CC-5F7D-4025-9C8A-A413514562A7}"/>
              </a:ext>
            </a:extLst>
          </p:cNvPr>
          <p:cNvSpPr/>
          <p:nvPr/>
        </p:nvSpPr>
        <p:spPr>
          <a:xfrm>
            <a:off x="6740106" y="3490822"/>
            <a:ext cx="1518249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51B4A6B2-E70A-4E5F-AB3D-077A220206F5}"/>
              </a:ext>
            </a:extLst>
          </p:cNvPr>
          <p:cNvSpPr/>
          <p:nvPr/>
        </p:nvSpPr>
        <p:spPr>
          <a:xfrm>
            <a:off x="253040" y="356178"/>
            <a:ext cx="3174521" cy="1811548"/>
          </a:xfrm>
          <a:prstGeom prst="wedgeRoundRectCallout">
            <a:avLst>
              <a:gd name="adj1" fmla="val -1364"/>
              <a:gd name="adj2" fmla="val 86144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仙台市と比べると</a:t>
            </a:r>
            <a:endParaRPr lang="en-US" altLang="ja-JP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2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人数は少ないけれど，</a:t>
            </a:r>
            <a:endParaRPr lang="en-US" altLang="ja-JP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sz="2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増え方は大きい！</a:t>
            </a: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05F17291-7AE5-4F67-B337-9655560A1732}"/>
              </a:ext>
            </a:extLst>
          </p:cNvPr>
          <p:cNvSpPr/>
          <p:nvPr/>
        </p:nvSpPr>
        <p:spPr>
          <a:xfrm>
            <a:off x="6699849" y="1342844"/>
            <a:ext cx="1518249" cy="6096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802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177</Words>
  <Application>Microsoft Office PowerPoint</Application>
  <PresentationFormat>ワイド画面</PresentationFormat>
  <Paragraphs>50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HGS創英角ｺﾞｼｯｸUB</vt:lpstr>
      <vt:lpstr>游ゴシック</vt:lpstr>
      <vt:lpstr>游ゴシック Light</vt:lpstr>
      <vt:lpstr>游明朝</vt:lpstr>
      <vt:lpstr>Arial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翔太 須田</dc:creator>
  <cp:lastModifiedBy>須田 翔太</cp:lastModifiedBy>
  <cp:revision>6</cp:revision>
  <cp:lastPrinted>2021-01-29T06:42:21Z</cp:lastPrinted>
  <dcterms:created xsi:type="dcterms:W3CDTF">2021-01-25T17:20:29Z</dcterms:created>
  <dcterms:modified xsi:type="dcterms:W3CDTF">2021-01-29T06:42:25Z</dcterms:modified>
</cp:coreProperties>
</file>