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73" r:id="rId3"/>
    <p:sldId id="1038" r:id="rId4"/>
    <p:sldId id="965" r:id="rId5"/>
    <p:sldId id="1092" r:id="rId6"/>
    <p:sldId id="1091" r:id="rId7"/>
    <p:sldId id="1050" r:id="rId8"/>
    <p:sldId id="1094" r:id="rId9"/>
    <p:sldId id="1095" r:id="rId10"/>
    <p:sldId id="1096" r:id="rId11"/>
    <p:sldId id="1097" r:id="rId12"/>
    <p:sldId id="1098" r:id="rId13"/>
    <p:sldId id="1099" r:id="rId14"/>
    <p:sldId id="1102" r:id="rId15"/>
    <p:sldId id="1103" r:id="rId16"/>
    <p:sldId id="1105" r:id="rId17"/>
    <p:sldId id="1104" r:id="rId18"/>
    <p:sldId id="1107" r:id="rId19"/>
    <p:sldId id="1106" r:id="rId20"/>
    <p:sldId id="1108" r:id="rId21"/>
    <p:sldId id="1110" r:id="rId22"/>
    <p:sldId id="1111" r:id="rId23"/>
    <p:sldId id="1112" r:id="rId24"/>
    <p:sldId id="1109" r:id="rId25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00"/>
    <a:srgbClr val="FFFF66"/>
    <a:srgbClr val="FFE697"/>
    <a:srgbClr val="FFE7FF"/>
    <a:srgbClr val="FFAFFF"/>
    <a:srgbClr val="FFE389"/>
    <a:srgbClr val="00FFFF"/>
    <a:srgbClr val="FFD13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4" autoAdjust="0"/>
    <p:restoredTop sz="93508" autoAdjust="0"/>
  </p:normalViewPr>
  <p:slideViewPr>
    <p:cSldViewPr>
      <p:cViewPr varScale="1">
        <p:scale>
          <a:sx n="60" d="100"/>
          <a:sy n="60" d="100"/>
        </p:scale>
        <p:origin x="1353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2163" y="-582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90700"/>
            <a:ext cx="6888163" cy="501015"/>
          </a:xfrm>
          <a:prstGeom prst="rect">
            <a:avLst/>
          </a:prstGeom>
        </p:spPr>
        <p:txBody>
          <a:bodyPr vert="horz" lIns="93029" tIns="46513" rIns="93029" bIns="46513" rtlCol="0"/>
          <a:lstStyle>
            <a:lvl1pPr algn="l">
              <a:defRPr sz="1300"/>
            </a:lvl1pPr>
          </a:lstStyle>
          <a:p>
            <a:pPr algn="ctr"/>
            <a:r>
              <a:rPr kumimoji="1" lang="en-US" altLang="ja-JP" dirty="0">
                <a:latin typeface="ＭＳ ゴシック" pitchFamily="49" charset="-128"/>
                <a:ea typeface="ＭＳ ゴシック" pitchFamily="49" charset="-128"/>
              </a:rPr>
              <a:t>H29</a:t>
            </a:r>
            <a:r>
              <a:rPr kumimoji="1" lang="ja-JP" altLang="en-US" dirty="0">
                <a:latin typeface="ＭＳ ゴシック" pitchFamily="49" charset="-128"/>
                <a:ea typeface="ＭＳ ゴシック" pitchFamily="49" charset="-128"/>
              </a:rPr>
              <a:t>中学校理科研修会「</a:t>
            </a:r>
            <a:r>
              <a:rPr lang="ja-JP" altLang="en-US" b="1" kern="0" dirty="0">
                <a:latin typeface="A-OTF 新ゴ Pro M" pitchFamily="34" charset="-128"/>
                <a:ea typeface="A-OTF 新ゴ Pro M" pitchFamily="34" charset="-128"/>
                <a:cs typeface="メイリオ" pitchFamily="50" charset="-128"/>
              </a:rPr>
              <a:t>主体的･対話的で深い学びを目指して</a:t>
            </a:r>
            <a:r>
              <a:rPr kumimoji="1" lang="ja-JP" altLang="en-US" dirty="0">
                <a:latin typeface="ＭＳ ゴシック" pitchFamily="49" charset="-128"/>
                <a:ea typeface="ＭＳ ゴシック" pitchFamily="49" charset="-128"/>
              </a:rPr>
              <a:t>」</a:t>
            </a:r>
            <a:r>
              <a:rPr kumimoji="1" lang="en-US" altLang="ja-JP" dirty="0">
                <a:latin typeface="ＭＳ ゴシック" pitchFamily="49" charset="-128"/>
                <a:ea typeface="ＭＳ ゴシック" pitchFamily="49" charset="-128"/>
              </a:rPr>
              <a:t>(2017/7/28)</a:t>
            </a:r>
          </a:p>
          <a:p>
            <a:pPr algn="ctr"/>
            <a:r>
              <a:rPr kumimoji="1" lang="ja-JP" altLang="en-US" dirty="0">
                <a:latin typeface="ＭＳ ゴシック" pitchFamily="49" charset="-128"/>
                <a:ea typeface="ＭＳ ゴシック" pitchFamily="49" charset="-128"/>
              </a:rPr>
              <a:t>　　                                                   石巻中学校　日野口香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2" y="9256611"/>
            <a:ext cx="6886571" cy="501015"/>
          </a:xfrm>
          <a:prstGeom prst="rect">
            <a:avLst/>
          </a:prstGeom>
        </p:spPr>
        <p:txBody>
          <a:bodyPr vert="horz" lIns="93029" tIns="46513" rIns="93029" bIns="46513" rtlCol="0" anchor="b"/>
          <a:lstStyle>
            <a:lvl1pPr algn="r">
              <a:defRPr sz="1300"/>
            </a:lvl1pPr>
          </a:lstStyle>
          <a:p>
            <a:pPr algn="ctr"/>
            <a:fld id="{2DE2E3C5-2A21-4C0B-B9B7-129FBE9306B1}" type="slidenum">
              <a:rPr kumimoji="1" lang="ja-JP" altLang="en-US" smtClean="0"/>
              <a:pPr algn="ctr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150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84870" cy="501015"/>
          </a:xfrm>
          <a:prstGeom prst="rect">
            <a:avLst/>
          </a:prstGeom>
        </p:spPr>
        <p:txBody>
          <a:bodyPr vert="horz" lIns="93029" tIns="46513" rIns="93029" bIns="46513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698" y="3"/>
            <a:ext cx="2984870" cy="501015"/>
          </a:xfrm>
          <a:prstGeom prst="rect">
            <a:avLst/>
          </a:prstGeom>
        </p:spPr>
        <p:txBody>
          <a:bodyPr vert="horz" lIns="93029" tIns="46513" rIns="93029" bIns="46513" rtlCol="0"/>
          <a:lstStyle>
            <a:lvl1pPr algn="r">
              <a:defRPr sz="1300"/>
            </a:lvl1pPr>
          </a:lstStyle>
          <a:p>
            <a:fld id="{7D29ABFA-74FB-4963-9BCB-0AE4B70D6168}" type="datetimeFigureOut">
              <a:rPr kumimoji="1" lang="ja-JP" altLang="en-US" smtClean="0"/>
              <a:pPr/>
              <a:t>2017/8/29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9" tIns="46513" rIns="93029" bIns="46513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7" y="4759642"/>
            <a:ext cx="5510530" cy="4509135"/>
          </a:xfrm>
          <a:prstGeom prst="rect">
            <a:avLst/>
          </a:prstGeom>
        </p:spPr>
        <p:txBody>
          <a:bodyPr vert="horz" lIns="93029" tIns="46513" rIns="93029" bIns="46513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517548"/>
            <a:ext cx="2984870" cy="501015"/>
          </a:xfrm>
          <a:prstGeom prst="rect">
            <a:avLst/>
          </a:prstGeom>
        </p:spPr>
        <p:txBody>
          <a:bodyPr vert="horz" lIns="93029" tIns="46513" rIns="93029" bIns="46513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698" y="9517548"/>
            <a:ext cx="2984870" cy="501015"/>
          </a:xfrm>
          <a:prstGeom prst="rect">
            <a:avLst/>
          </a:prstGeom>
        </p:spPr>
        <p:txBody>
          <a:bodyPr vert="horz" lIns="93029" tIns="46513" rIns="93029" bIns="46513" rtlCol="0" anchor="b"/>
          <a:lstStyle>
            <a:lvl1pPr algn="r">
              <a:defRPr sz="1300"/>
            </a:lvl1pPr>
          </a:lstStyle>
          <a:p>
            <a:fld id="{8C23B12F-5ED0-42E0-879E-53BC565397F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910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B12F-5ED0-42E0-879E-53BC565397F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715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B12F-5ED0-42E0-879E-53BC565397F6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541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B12F-5ED0-42E0-879E-53BC565397F6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460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B12F-5ED0-42E0-879E-53BC565397F6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5724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B12F-5ED0-42E0-879E-53BC565397F6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0210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B12F-5ED0-42E0-879E-53BC565397F6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55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571612"/>
            <a:ext cx="91440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500438"/>
            <a:ext cx="9144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21FB-826C-4B33-9D52-2230E9A6E9E3}" type="datetime1">
              <a:rPr kumimoji="1" lang="ja-JP" altLang="en-US" smtClean="0"/>
              <a:pPr/>
              <a:t>2017/8/29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250001" y="3286124"/>
            <a:ext cx="8643998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28694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478634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1453-FCCD-4313-8C79-B702A467A24C}" type="datetime1">
              <a:rPr kumimoji="1" lang="ja-JP" altLang="en-US" smtClean="0"/>
              <a:pPr/>
              <a:t>2017/8/29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50001" y="1357298"/>
            <a:ext cx="8643998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28694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2071678"/>
            <a:ext cx="8715436" cy="42862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1453-FCCD-4313-8C79-B702A467A24C}" type="datetime1">
              <a:rPr kumimoji="1" lang="ja-JP" altLang="en-US" smtClean="0"/>
              <a:pPr/>
              <a:t>2017/8/29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角丸四角形 8"/>
          <p:cNvSpPr/>
          <p:nvPr userDrawn="1"/>
        </p:nvSpPr>
        <p:spPr>
          <a:xfrm>
            <a:off x="214282" y="1357298"/>
            <a:ext cx="8715436" cy="571504"/>
          </a:xfrm>
          <a:prstGeom prst="roundRect">
            <a:avLst>
              <a:gd name="adj" fmla="val 31905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2800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13"/>
          </p:nvPr>
        </p:nvSpPr>
        <p:spPr>
          <a:xfrm>
            <a:off x="285750" y="1357306"/>
            <a:ext cx="8572530" cy="571488"/>
          </a:xfrm>
        </p:spPr>
        <p:txBody>
          <a:bodyPr anchor="ctr">
            <a:noAutofit/>
          </a:bodyPr>
          <a:lstStyle>
            <a:lvl1pPr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28694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1453-FCCD-4313-8C79-B702A467A24C}" type="datetime1">
              <a:rPr kumimoji="1" lang="ja-JP" altLang="en-US" smtClean="0"/>
              <a:pPr/>
              <a:t>2017/8/29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角丸四角形 8"/>
          <p:cNvSpPr/>
          <p:nvPr userDrawn="1"/>
        </p:nvSpPr>
        <p:spPr>
          <a:xfrm>
            <a:off x="214282" y="1357298"/>
            <a:ext cx="8715436" cy="571504"/>
          </a:xfrm>
          <a:prstGeom prst="roundRect">
            <a:avLst>
              <a:gd name="adj" fmla="val 31905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2800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13"/>
          </p:nvPr>
        </p:nvSpPr>
        <p:spPr>
          <a:xfrm>
            <a:off x="285750" y="1357306"/>
            <a:ext cx="8572530" cy="571488"/>
          </a:xfrm>
        </p:spPr>
        <p:txBody>
          <a:bodyPr anchor="ctr">
            <a:noAutofit/>
          </a:bodyPr>
          <a:lstStyle>
            <a:lvl1pPr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28694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2071678"/>
            <a:ext cx="8715436" cy="42862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1453-FCCD-4313-8C79-B702A467A24C}" type="datetime1">
              <a:rPr kumimoji="1" lang="ja-JP" altLang="en-US" smtClean="0"/>
              <a:pPr/>
              <a:t>2017/8/29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角丸四角形 8"/>
          <p:cNvSpPr/>
          <p:nvPr userDrawn="1"/>
        </p:nvSpPr>
        <p:spPr>
          <a:xfrm>
            <a:off x="214282" y="1357298"/>
            <a:ext cx="8715436" cy="571504"/>
          </a:xfrm>
          <a:prstGeom prst="roundRect">
            <a:avLst>
              <a:gd name="adj" fmla="val 31905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2800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13"/>
          </p:nvPr>
        </p:nvSpPr>
        <p:spPr>
          <a:xfrm>
            <a:off x="285750" y="1357306"/>
            <a:ext cx="8572530" cy="571488"/>
          </a:xfrm>
        </p:spPr>
        <p:txBody>
          <a:bodyPr anchor="ctr">
            <a:noAutofit/>
          </a:bodyPr>
          <a:lstStyle>
            <a:lvl1pPr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28694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1453-FCCD-4313-8C79-B702A467A24C}" type="datetime1">
              <a:rPr kumimoji="1" lang="ja-JP" altLang="en-US" smtClean="0"/>
              <a:pPr/>
              <a:t>2017/8/29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角丸四角形 8"/>
          <p:cNvSpPr/>
          <p:nvPr userDrawn="1"/>
        </p:nvSpPr>
        <p:spPr>
          <a:xfrm>
            <a:off x="214282" y="1357298"/>
            <a:ext cx="8715436" cy="571504"/>
          </a:xfrm>
          <a:prstGeom prst="roundRect">
            <a:avLst>
              <a:gd name="adj" fmla="val 31905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2800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13"/>
          </p:nvPr>
        </p:nvSpPr>
        <p:spPr>
          <a:xfrm>
            <a:off x="285750" y="1357306"/>
            <a:ext cx="8572530" cy="571488"/>
          </a:xfrm>
        </p:spPr>
        <p:txBody>
          <a:bodyPr anchor="ctr">
            <a:noAutofit/>
          </a:bodyPr>
          <a:lstStyle>
            <a:lvl1pPr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28694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1453-FCCD-4313-8C79-B702A467A24C}" type="datetime1">
              <a:rPr kumimoji="1" lang="ja-JP" altLang="en-US" smtClean="0"/>
              <a:pPr/>
              <a:t>2017/8/29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50001" y="1357298"/>
            <a:ext cx="8643998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28694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00066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1453-FCCD-4313-8C79-B702A467A24C}" type="datetime1">
              <a:rPr kumimoji="1" lang="ja-JP" altLang="en-US" smtClean="0"/>
              <a:pPr/>
              <a:t>2017/8/29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CC9A-2F91-423D-8EA5-5B3D759DBC57}" type="datetime1">
              <a:rPr kumimoji="1" lang="ja-JP" altLang="en-US" smtClean="0"/>
              <a:pPr/>
              <a:t>2017/8/29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6429396"/>
            <a:ext cx="9144000" cy="43258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214282" y="6429397"/>
            <a:ext cx="2133600" cy="428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640BDF99-8DDD-48DB-B5C9-C2AB3E6F4909}" type="datetime1">
              <a:rPr lang="ja-JP" altLang="en-US" smtClean="0"/>
              <a:pPr/>
              <a:t>2017/8/29</a:t>
            </a:fld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796118" y="6429397"/>
            <a:ext cx="2133600" cy="428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974CE6A-24BD-4D16-A504-61916CF7A6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角丸四角形 8"/>
          <p:cNvSpPr/>
          <p:nvPr userDrawn="1"/>
        </p:nvSpPr>
        <p:spPr>
          <a:xfrm>
            <a:off x="2786050" y="6500834"/>
            <a:ext cx="3571900" cy="3085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1C39C"/>
              </a:gs>
              <a:gs pos="5000">
                <a:srgbClr val="F0EBD5"/>
              </a:gs>
              <a:gs pos="92000">
                <a:srgbClr val="F5F2E3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436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ja-JP" altLang="en-US" dirty="0"/>
              <a:t>石巻中学校　日野口香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1" r:id="rId4"/>
    <p:sldLayoutId id="2147483659" r:id="rId5"/>
    <p:sldLayoutId id="2147483660" r:id="rId6"/>
    <p:sldLayoutId id="2147483656" r:id="rId7"/>
    <p:sldLayoutId id="2147483658" r:id="rId8"/>
    <p:sldLayoutId id="2147483655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oworu3.blog31.fc2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sudanumaigo.blog72.fc2.com/blog-entry-1457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ja.wikipedia.org/wiki/&#227;&#131;&#149;&#227;&#130;&#161;&#227;&#130;&#164;&#227;&#131;&#171;:&#227;&#131;&#141;&#227;&#130;&#184;&#227;&#131;&#144;&#227;&#131;&#138;_spiranthes_sinensis_var._amoena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ja.wikipedia.org/wiki/%E3%83%92%E3%83%A1%E3%82%B8%E3%83%A7%E3%82%AA%E3%83%B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392671"/>
            <a:ext cx="9144000" cy="748297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ja-JP" altLang="en-US" sz="4000" b="1" kern="0" dirty="0">
                <a:solidFill>
                  <a:schemeClr val="tx1"/>
                </a:solidFill>
                <a:effectLst/>
                <a:latin typeface="A-OTF 新ゴ Pro M" pitchFamily="34" charset="-128"/>
                <a:ea typeface="A-OTF 新ゴ Pro M" pitchFamily="34" charset="-128"/>
                <a:cs typeface="メイリオ" pitchFamily="50" charset="-128"/>
              </a:rPr>
              <a:t>主体的な探求活動を促す理科指導の工夫</a:t>
            </a:r>
            <a:endParaRPr lang="ja-JP" altLang="en-US" b="1" kern="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5857394" y="5229200"/>
            <a:ext cx="325111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平成２９年９月８日（金）</a:t>
            </a:r>
            <a:endParaRPr lang="en-US" altLang="ja-JP" sz="2000" dirty="0">
              <a:solidFill>
                <a:schemeClr val="tx1">
                  <a:lumMod val="50000"/>
                  <a:lumOff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石巻市立石巻中学校</a:t>
            </a:r>
            <a:endParaRPr lang="en-US" altLang="ja-JP" sz="2000" dirty="0">
              <a:solidFill>
                <a:schemeClr val="tx1">
                  <a:lumMod val="50000"/>
                  <a:lumOff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教諭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　日野口　香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DF1A5281-E3F2-4933-91CB-75B8C6BD9812}"/>
              </a:ext>
            </a:extLst>
          </p:cNvPr>
          <p:cNvSpPr txBox="1">
            <a:spLocks/>
          </p:cNvSpPr>
          <p:nvPr/>
        </p:nvSpPr>
        <p:spPr>
          <a:xfrm>
            <a:off x="275822" y="445766"/>
            <a:ext cx="7704856" cy="855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宮城県小中学校理科研究大会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栗原大会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研究発表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＜第２分野＞</a:t>
            </a:r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A380A87E-494C-4EF3-838D-8EEB9B8A30E3}"/>
              </a:ext>
            </a:extLst>
          </p:cNvPr>
          <p:cNvSpPr txBox="1">
            <a:spLocks/>
          </p:cNvSpPr>
          <p:nvPr/>
        </p:nvSpPr>
        <p:spPr>
          <a:xfrm>
            <a:off x="395985" y="3501008"/>
            <a:ext cx="835292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ja-JP" altLang="en-US" sz="3200" b="1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　～ １年「校庭や学校周辺の生物」</a:t>
            </a:r>
            <a:endParaRPr lang="en-US" altLang="ja-JP" sz="3200" b="1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itchFamily="50" charset="-128"/>
            </a:endParaRPr>
          </a:p>
          <a:p>
            <a:pPr lvl="0">
              <a:spcBef>
                <a:spcPct val="20000"/>
              </a:spcBef>
              <a:defRPr/>
            </a:pPr>
            <a:r>
              <a:rPr lang="ja-JP" altLang="en-US" sz="3200" b="1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　　　　　　　　　　における一試み ～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7" name="コンテンツ プレースホルダー 4">
            <a:extLst>
              <a:ext uri="{FF2B5EF4-FFF2-40B4-BE49-F238E27FC236}">
                <a16:creationId xmlns:a16="http://schemas.microsoft.com/office/drawing/2014/main" id="{13C240D8-9343-45E4-84A5-7452D7C7A2F1}"/>
              </a:ext>
            </a:extLst>
          </p:cNvPr>
          <p:cNvSpPr txBox="1">
            <a:spLocks/>
          </p:cNvSpPr>
          <p:nvPr/>
        </p:nvSpPr>
        <p:spPr>
          <a:xfrm>
            <a:off x="426016" y="1340768"/>
            <a:ext cx="850370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草花の５つの生活型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　ロゼット型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２　ほふく型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　くさむら型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　直立型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５　つる型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F10D2E-5D66-4C0B-84C2-61B4A8FDC064}"/>
              </a:ext>
            </a:extLst>
          </p:cNvPr>
          <p:cNvSpPr txBox="1"/>
          <p:nvPr/>
        </p:nvSpPr>
        <p:spPr>
          <a:xfrm>
            <a:off x="6403917" y="5796553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「新しい科学の教科書①」</a:t>
            </a:r>
            <a:endParaRPr lang="en-US" altLang="ja-JP" sz="1600" dirty="0"/>
          </a:p>
          <a:p>
            <a:r>
              <a:rPr kumimoji="1" lang="ja-JP" altLang="en-US" sz="1600" dirty="0"/>
              <a:t>左巻健男　文一総合出版より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46E4471-DFB9-4590-8C23-CB32FC1741C8}"/>
              </a:ext>
            </a:extLst>
          </p:cNvPr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１．主体的な観察のために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角丸四角形 24">
            <a:extLst>
              <a:ext uri="{FF2B5EF4-FFF2-40B4-BE49-F238E27FC236}">
                <a16:creationId xmlns:a16="http://schemas.microsoft.com/office/drawing/2014/main" id="{A3539687-D1B8-49A6-837E-243D9EDBA650}"/>
              </a:ext>
            </a:extLst>
          </p:cNvPr>
          <p:cNvSpPr/>
          <p:nvPr/>
        </p:nvSpPr>
        <p:spPr>
          <a:xfrm>
            <a:off x="164301" y="956913"/>
            <a:ext cx="44076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D4FCB18-FEA4-4555-BCE5-BD1A57E80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732" y="2204864"/>
            <a:ext cx="4502747" cy="23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7" name="コンテンツ プレースホルダー 4">
            <a:extLst>
              <a:ext uri="{FF2B5EF4-FFF2-40B4-BE49-F238E27FC236}">
                <a16:creationId xmlns:a16="http://schemas.microsoft.com/office/drawing/2014/main" id="{13C240D8-9343-45E4-84A5-7452D7C7A2F1}"/>
              </a:ext>
            </a:extLst>
          </p:cNvPr>
          <p:cNvSpPr txBox="1">
            <a:spLocks/>
          </p:cNvSpPr>
          <p:nvPr/>
        </p:nvSpPr>
        <p:spPr>
          <a:xfrm>
            <a:off x="426016" y="1340768"/>
            <a:ext cx="850370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草花の５つの生活型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　ロゼット型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２　ほふく型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３　くさむら型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　直立型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　つる型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F10D2E-5D66-4C0B-84C2-61B4A8FDC064}"/>
              </a:ext>
            </a:extLst>
          </p:cNvPr>
          <p:cNvSpPr txBox="1"/>
          <p:nvPr/>
        </p:nvSpPr>
        <p:spPr>
          <a:xfrm>
            <a:off x="6403917" y="5796553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「新しい科学の教科書①」</a:t>
            </a:r>
            <a:endParaRPr lang="en-US" altLang="ja-JP" sz="1600" dirty="0"/>
          </a:p>
          <a:p>
            <a:r>
              <a:rPr kumimoji="1" lang="ja-JP" altLang="en-US" sz="1600" dirty="0"/>
              <a:t>左巻健男　文一総合出版より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46E4471-DFB9-4590-8C23-CB32FC1741C8}"/>
              </a:ext>
            </a:extLst>
          </p:cNvPr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１．主体的な観察のために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角丸四角形 24">
            <a:extLst>
              <a:ext uri="{FF2B5EF4-FFF2-40B4-BE49-F238E27FC236}">
                <a16:creationId xmlns:a16="http://schemas.microsoft.com/office/drawing/2014/main" id="{A3539687-D1B8-49A6-837E-243D9EDBA650}"/>
              </a:ext>
            </a:extLst>
          </p:cNvPr>
          <p:cNvSpPr/>
          <p:nvPr/>
        </p:nvSpPr>
        <p:spPr>
          <a:xfrm>
            <a:off x="164301" y="956913"/>
            <a:ext cx="44076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C234CD5-FC45-4226-9C44-19972FBA4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412776"/>
            <a:ext cx="2541062" cy="40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7" name="コンテンツ プレースホルダー 4">
            <a:extLst>
              <a:ext uri="{FF2B5EF4-FFF2-40B4-BE49-F238E27FC236}">
                <a16:creationId xmlns:a16="http://schemas.microsoft.com/office/drawing/2014/main" id="{13C240D8-9343-45E4-84A5-7452D7C7A2F1}"/>
              </a:ext>
            </a:extLst>
          </p:cNvPr>
          <p:cNvSpPr txBox="1">
            <a:spLocks/>
          </p:cNvSpPr>
          <p:nvPr/>
        </p:nvSpPr>
        <p:spPr>
          <a:xfrm>
            <a:off x="426016" y="1340768"/>
            <a:ext cx="850370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草花の５つの生活型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　ロゼット型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２　ほふく型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３　くさむら型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４　直立型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　つる型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F10D2E-5D66-4C0B-84C2-61B4A8FDC064}"/>
              </a:ext>
            </a:extLst>
          </p:cNvPr>
          <p:cNvSpPr txBox="1"/>
          <p:nvPr/>
        </p:nvSpPr>
        <p:spPr>
          <a:xfrm>
            <a:off x="6403917" y="5796553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「新しい科学の教科書①」</a:t>
            </a:r>
            <a:endParaRPr lang="en-US" altLang="ja-JP" sz="1600" dirty="0"/>
          </a:p>
          <a:p>
            <a:r>
              <a:rPr kumimoji="1" lang="ja-JP" altLang="en-US" sz="1600" dirty="0"/>
              <a:t>左巻健男　文一総合出版より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46E4471-DFB9-4590-8C23-CB32FC1741C8}"/>
              </a:ext>
            </a:extLst>
          </p:cNvPr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１．主体的な観察のために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角丸四角形 24">
            <a:extLst>
              <a:ext uri="{FF2B5EF4-FFF2-40B4-BE49-F238E27FC236}">
                <a16:creationId xmlns:a16="http://schemas.microsoft.com/office/drawing/2014/main" id="{A3539687-D1B8-49A6-837E-243D9EDBA650}"/>
              </a:ext>
            </a:extLst>
          </p:cNvPr>
          <p:cNvSpPr/>
          <p:nvPr/>
        </p:nvSpPr>
        <p:spPr>
          <a:xfrm>
            <a:off x="164301" y="956913"/>
            <a:ext cx="44076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8B264E2-742D-415D-9A68-79D9DCE72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44" b="3800"/>
          <a:stretch/>
        </p:blipFill>
        <p:spPr>
          <a:xfrm>
            <a:off x="5796136" y="908720"/>
            <a:ext cx="1944216" cy="472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7" name="コンテンツ プレースホルダー 4">
            <a:extLst>
              <a:ext uri="{FF2B5EF4-FFF2-40B4-BE49-F238E27FC236}">
                <a16:creationId xmlns:a16="http://schemas.microsoft.com/office/drawing/2014/main" id="{13C240D8-9343-45E4-84A5-7452D7C7A2F1}"/>
              </a:ext>
            </a:extLst>
          </p:cNvPr>
          <p:cNvSpPr txBox="1">
            <a:spLocks/>
          </p:cNvSpPr>
          <p:nvPr/>
        </p:nvSpPr>
        <p:spPr>
          <a:xfrm>
            <a:off x="426016" y="1340768"/>
            <a:ext cx="850370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草花の５つの生活型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F10D2E-5D66-4C0B-84C2-61B4A8FDC064}"/>
              </a:ext>
            </a:extLst>
          </p:cNvPr>
          <p:cNvSpPr txBox="1"/>
          <p:nvPr/>
        </p:nvSpPr>
        <p:spPr>
          <a:xfrm>
            <a:off x="6403917" y="5796553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「新しい科学の教科書①」</a:t>
            </a:r>
            <a:endParaRPr lang="en-US" altLang="ja-JP" sz="1600" dirty="0"/>
          </a:p>
          <a:p>
            <a:r>
              <a:rPr kumimoji="1" lang="ja-JP" altLang="en-US" sz="1600" dirty="0"/>
              <a:t>左巻健男　文一総合出版より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46E4471-DFB9-4590-8C23-CB32FC1741C8}"/>
              </a:ext>
            </a:extLst>
          </p:cNvPr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１．主体的な観察のために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角丸四角形 24">
            <a:extLst>
              <a:ext uri="{FF2B5EF4-FFF2-40B4-BE49-F238E27FC236}">
                <a16:creationId xmlns:a16="http://schemas.microsoft.com/office/drawing/2014/main" id="{A3539687-D1B8-49A6-837E-243D9EDBA650}"/>
              </a:ext>
            </a:extLst>
          </p:cNvPr>
          <p:cNvSpPr/>
          <p:nvPr/>
        </p:nvSpPr>
        <p:spPr>
          <a:xfrm>
            <a:off x="164301" y="956913"/>
            <a:ext cx="44076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6559283-0947-4BFA-8BE3-CEFDE9474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7" b="9018"/>
          <a:stretch/>
        </p:blipFill>
        <p:spPr>
          <a:xfrm>
            <a:off x="1363575" y="2348880"/>
            <a:ext cx="6016737" cy="3312368"/>
          </a:xfrm>
          <a:prstGeom prst="rect">
            <a:avLst/>
          </a:prstGeom>
        </p:spPr>
      </p:pic>
      <p:sp>
        <p:nvSpPr>
          <p:cNvPr id="13" name="角丸四角形 6">
            <a:extLst>
              <a:ext uri="{FF2B5EF4-FFF2-40B4-BE49-F238E27FC236}">
                <a16:creationId xmlns:a16="http://schemas.microsoft.com/office/drawing/2014/main" id="{57ED8F98-FDC5-412F-9E5B-7195BBB80126}"/>
              </a:ext>
            </a:extLst>
          </p:cNvPr>
          <p:cNvSpPr/>
          <p:nvPr/>
        </p:nvSpPr>
        <p:spPr>
          <a:xfrm>
            <a:off x="5241326" y="1921734"/>
            <a:ext cx="3076545" cy="806224"/>
          </a:xfrm>
          <a:prstGeom prst="roundRect">
            <a:avLst/>
          </a:prstGeom>
          <a:solidFill>
            <a:srgbClr val="FFE3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ロゼット型</a:t>
            </a:r>
            <a:endParaRPr kumimoji="1"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3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7" name="コンテンツ プレースホルダー 4">
            <a:extLst>
              <a:ext uri="{FF2B5EF4-FFF2-40B4-BE49-F238E27FC236}">
                <a16:creationId xmlns:a16="http://schemas.microsoft.com/office/drawing/2014/main" id="{13C240D8-9343-45E4-84A5-7452D7C7A2F1}"/>
              </a:ext>
            </a:extLst>
          </p:cNvPr>
          <p:cNvSpPr txBox="1">
            <a:spLocks/>
          </p:cNvSpPr>
          <p:nvPr/>
        </p:nvSpPr>
        <p:spPr>
          <a:xfrm>
            <a:off x="426016" y="1340768"/>
            <a:ext cx="850370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草花の５つの生活型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46E4471-DFB9-4590-8C23-CB32FC1741C8}"/>
              </a:ext>
            </a:extLst>
          </p:cNvPr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１．主体的な観察のために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角丸四角形 24">
            <a:extLst>
              <a:ext uri="{FF2B5EF4-FFF2-40B4-BE49-F238E27FC236}">
                <a16:creationId xmlns:a16="http://schemas.microsoft.com/office/drawing/2014/main" id="{A3539687-D1B8-49A6-837E-243D9EDBA650}"/>
              </a:ext>
            </a:extLst>
          </p:cNvPr>
          <p:cNvSpPr/>
          <p:nvPr/>
        </p:nvSpPr>
        <p:spPr>
          <a:xfrm>
            <a:off x="164301" y="956913"/>
            <a:ext cx="44076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31D3670-CD6A-4A0A-B9A1-F2DE659AD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1" y="1987105"/>
            <a:ext cx="3744416" cy="441649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A300724-84D5-430E-A654-A1821B126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1"/>
          <a:stretch/>
        </p:blipFill>
        <p:spPr>
          <a:xfrm>
            <a:off x="5436096" y="692695"/>
            <a:ext cx="2952328" cy="5666655"/>
          </a:xfrm>
          <a:prstGeom prst="rect">
            <a:avLst/>
          </a:prstGeom>
        </p:spPr>
      </p:pic>
      <p:sp>
        <p:nvSpPr>
          <p:cNvPr id="13" name="角丸四角形 6">
            <a:extLst>
              <a:ext uri="{FF2B5EF4-FFF2-40B4-BE49-F238E27FC236}">
                <a16:creationId xmlns:a16="http://schemas.microsoft.com/office/drawing/2014/main" id="{B8070412-F8B2-48A0-B651-AABBB3B3CAA3}"/>
              </a:ext>
            </a:extLst>
          </p:cNvPr>
          <p:cNvSpPr/>
          <p:nvPr/>
        </p:nvSpPr>
        <p:spPr>
          <a:xfrm>
            <a:off x="164301" y="1994367"/>
            <a:ext cx="3096344" cy="806224"/>
          </a:xfrm>
          <a:prstGeom prst="roundRect">
            <a:avLst/>
          </a:prstGeom>
          <a:solidFill>
            <a:srgbClr val="FFE3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くさむら型</a:t>
            </a:r>
            <a:endParaRPr kumimoji="1"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角丸四角形 6">
            <a:extLst>
              <a:ext uri="{FF2B5EF4-FFF2-40B4-BE49-F238E27FC236}">
                <a16:creationId xmlns:a16="http://schemas.microsoft.com/office/drawing/2014/main" id="{71D144EC-98C2-44FD-B9A0-4F36BB016F4C}"/>
              </a:ext>
            </a:extLst>
          </p:cNvPr>
          <p:cNvSpPr/>
          <p:nvPr/>
        </p:nvSpPr>
        <p:spPr>
          <a:xfrm>
            <a:off x="4761128" y="4164640"/>
            <a:ext cx="1982365" cy="806224"/>
          </a:xfrm>
          <a:prstGeom prst="roundRect">
            <a:avLst/>
          </a:prstGeom>
          <a:solidFill>
            <a:srgbClr val="FFE3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直立型</a:t>
            </a:r>
            <a:endParaRPr kumimoji="1"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1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7" name="コンテンツ プレースホルダー 4">
            <a:extLst>
              <a:ext uri="{FF2B5EF4-FFF2-40B4-BE49-F238E27FC236}">
                <a16:creationId xmlns:a16="http://schemas.microsoft.com/office/drawing/2014/main" id="{13C240D8-9343-45E4-84A5-7452D7C7A2F1}"/>
              </a:ext>
            </a:extLst>
          </p:cNvPr>
          <p:cNvSpPr txBox="1">
            <a:spLocks/>
          </p:cNvSpPr>
          <p:nvPr/>
        </p:nvSpPr>
        <p:spPr>
          <a:xfrm>
            <a:off x="426016" y="1340768"/>
            <a:ext cx="850370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草花の５つの生活型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シロツメクサ　　　→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ほふく型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クズ　　　　　　　→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つる型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アサガオ　　　　　→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つる型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オオマツヨイグサ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F10D2E-5D66-4C0B-84C2-61B4A8FDC064}"/>
              </a:ext>
            </a:extLst>
          </p:cNvPr>
          <p:cNvSpPr txBox="1"/>
          <p:nvPr/>
        </p:nvSpPr>
        <p:spPr>
          <a:xfrm>
            <a:off x="6403917" y="5796553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「新しい科学の教科書①」</a:t>
            </a:r>
            <a:endParaRPr lang="en-US" altLang="ja-JP" sz="1600" dirty="0"/>
          </a:p>
          <a:p>
            <a:r>
              <a:rPr kumimoji="1" lang="ja-JP" altLang="en-US" sz="1600" dirty="0"/>
              <a:t>左巻健男　文一総合出版より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46E4471-DFB9-4590-8C23-CB32FC1741C8}"/>
              </a:ext>
            </a:extLst>
          </p:cNvPr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１．主体的な観察のために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角丸四角形 24">
            <a:extLst>
              <a:ext uri="{FF2B5EF4-FFF2-40B4-BE49-F238E27FC236}">
                <a16:creationId xmlns:a16="http://schemas.microsoft.com/office/drawing/2014/main" id="{A3539687-D1B8-49A6-837E-243D9EDBA650}"/>
              </a:ext>
            </a:extLst>
          </p:cNvPr>
          <p:cNvSpPr/>
          <p:nvPr/>
        </p:nvSpPr>
        <p:spPr>
          <a:xfrm>
            <a:off x="164301" y="956913"/>
            <a:ext cx="44076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4" descr="「オオマツヨイグサ」の画像検索結果">
            <a:extLst>
              <a:ext uri="{FF2B5EF4-FFF2-40B4-BE49-F238E27FC236}">
                <a16:creationId xmlns:a16="http://schemas.microsoft.com/office/drawing/2014/main" id="{1FBC0521-9920-4C17-8D26-4B76E7B66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225" r="41498" b="-225"/>
          <a:stretch/>
        </p:blipFill>
        <p:spPr bwMode="auto">
          <a:xfrm>
            <a:off x="5580112" y="1773882"/>
            <a:ext cx="3456384" cy="450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7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46E4471-DFB9-4590-8C23-CB32FC1741C8}"/>
              </a:ext>
            </a:extLst>
          </p:cNvPr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１．主体的な観察のために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角丸四角形 24">
            <a:extLst>
              <a:ext uri="{FF2B5EF4-FFF2-40B4-BE49-F238E27FC236}">
                <a16:creationId xmlns:a16="http://schemas.microsoft.com/office/drawing/2014/main" id="{A3539687-D1B8-49A6-837E-243D9EDBA650}"/>
              </a:ext>
            </a:extLst>
          </p:cNvPr>
          <p:cNvSpPr/>
          <p:nvPr/>
        </p:nvSpPr>
        <p:spPr>
          <a:xfrm>
            <a:off x="164301" y="956913"/>
            <a:ext cx="44076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4">
            <a:extLst>
              <a:ext uri="{FF2B5EF4-FFF2-40B4-BE49-F238E27FC236}">
                <a16:creationId xmlns:a16="http://schemas.microsoft.com/office/drawing/2014/main" id="{72500008-9E04-413A-A272-022A9D45EE8F}"/>
              </a:ext>
            </a:extLst>
          </p:cNvPr>
          <p:cNvSpPr txBox="1">
            <a:spLocks/>
          </p:cNvSpPr>
          <p:nvPr/>
        </p:nvSpPr>
        <p:spPr>
          <a:xfrm>
            <a:off x="426016" y="1340768"/>
            <a:ext cx="850370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記録の簡素化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例）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ロゼット型→ ロ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くさむら型→ </a:t>
            </a:r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2BA30BA2-DA2D-44D7-939D-33F16212E08D}"/>
              </a:ext>
            </a:extLst>
          </p:cNvPr>
          <p:cNvSpPr/>
          <p:nvPr/>
        </p:nvSpPr>
        <p:spPr>
          <a:xfrm>
            <a:off x="4061599" y="2717320"/>
            <a:ext cx="567664" cy="5676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99FC9C8C-7F77-4AC8-BE99-1A2DA430AC75}"/>
              </a:ext>
            </a:extLst>
          </p:cNvPr>
          <p:cNvSpPr/>
          <p:nvPr/>
        </p:nvSpPr>
        <p:spPr>
          <a:xfrm>
            <a:off x="4061599" y="2069697"/>
            <a:ext cx="567664" cy="5676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333258F5-01B5-4A7F-AC96-9D45985F9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797442"/>
              </p:ext>
            </p:extLst>
          </p:nvPr>
        </p:nvGraphicFramePr>
        <p:xfrm>
          <a:off x="4788023" y="476671"/>
          <a:ext cx="4181449" cy="591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Acrobat Document" r:id="rId3" imgW="2833603" imgH="4009644" progId="AcroExch.Document.DC">
                  <p:embed/>
                </p:oleObj>
              </mc:Choice>
              <mc:Fallback>
                <p:oleObj name="Acrobat Document" r:id="rId3" imgW="2833603" imgH="4009644" progId="AcroExch.Document.DC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E3ED3A03-6CD7-4E06-932D-D16390C475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8023" y="476671"/>
                        <a:ext cx="4181449" cy="59172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07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46E4471-DFB9-4590-8C23-CB32FC1741C8}"/>
              </a:ext>
            </a:extLst>
          </p:cNvPr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１．主体的な観察のために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角丸四角形 24">
            <a:extLst>
              <a:ext uri="{FF2B5EF4-FFF2-40B4-BE49-F238E27FC236}">
                <a16:creationId xmlns:a16="http://schemas.microsoft.com/office/drawing/2014/main" id="{A3539687-D1B8-49A6-837E-243D9EDBA650}"/>
              </a:ext>
            </a:extLst>
          </p:cNvPr>
          <p:cNvSpPr/>
          <p:nvPr/>
        </p:nvSpPr>
        <p:spPr>
          <a:xfrm>
            <a:off x="164301" y="956913"/>
            <a:ext cx="44076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E59E691-6C28-460A-A349-A9D4B02F4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3" t="24085" r="6963" b="45876"/>
          <a:stretch/>
        </p:blipFill>
        <p:spPr>
          <a:xfrm>
            <a:off x="176289" y="1268760"/>
            <a:ext cx="8716808" cy="482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430E0E9-3A9D-441E-A07E-671F3AF38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869160"/>
            <a:ext cx="450050" cy="50405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FF0D88E-1E17-41FB-8E21-3E8D019DD792}"/>
              </a:ext>
            </a:extLst>
          </p:cNvPr>
          <p:cNvSpPr/>
          <p:nvPr/>
        </p:nvSpPr>
        <p:spPr>
          <a:xfrm>
            <a:off x="1943742" y="3930500"/>
            <a:ext cx="3996410" cy="15147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7182CD4-15E5-4370-B419-EAEDD4669B97}"/>
              </a:ext>
            </a:extLst>
          </p:cNvPr>
          <p:cNvSpPr/>
          <p:nvPr/>
        </p:nvSpPr>
        <p:spPr>
          <a:xfrm>
            <a:off x="6300192" y="1108089"/>
            <a:ext cx="2592905" cy="48411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3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0" y="1892810"/>
            <a:ext cx="9144000" cy="1470025"/>
          </a:xfrm>
        </p:spPr>
        <p:txBody>
          <a:bodyPr>
            <a:normAutofit/>
          </a:bodyPr>
          <a:lstStyle/>
          <a:p>
            <a:r>
              <a:rPr lang="ja-JP" altLang="en-US" sz="5400" dirty="0"/>
              <a:t>２．主体的な考察</a:t>
            </a:r>
            <a:r>
              <a:rPr lang="ja-JP" altLang="en-US" dirty="0"/>
              <a:t>の</a:t>
            </a:r>
            <a:r>
              <a:rPr lang="ja-JP" altLang="en-US" sz="5400" dirty="0"/>
              <a:t>ために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A847090-3B62-453C-A9DE-DEB27D5D1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48264" y="4581128"/>
            <a:ext cx="1368152" cy="136815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088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46E4471-DFB9-4590-8C23-CB32FC1741C8}"/>
              </a:ext>
            </a:extLst>
          </p:cNvPr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２．主体的な考察のために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角丸四角形 24">
            <a:extLst>
              <a:ext uri="{FF2B5EF4-FFF2-40B4-BE49-F238E27FC236}">
                <a16:creationId xmlns:a16="http://schemas.microsoft.com/office/drawing/2014/main" id="{A3539687-D1B8-49A6-837E-243D9EDBA650}"/>
              </a:ext>
            </a:extLst>
          </p:cNvPr>
          <p:cNvSpPr/>
          <p:nvPr/>
        </p:nvSpPr>
        <p:spPr>
          <a:xfrm>
            <a:off x="164301" y="956913"/>
            <a:ext cx="44076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4">
            <a:extLst>
              <a:ext uri="{FF2B5EF4-FFF2-40B4-BE49-F238E27FC236}">
                <a16:creationId xmlns:a16="http://schemas.microsoft.com/office/drawing/2014/main" id="{E4A022DB-F00C-4B6A-B4F0-927E6A137D9E}"/>
              </a:ext>
            </a:extLst>
          </p:cNvPr>
          <p:cNvSpPr txBox="1">
            <a:spLocks/>
          </p:cNvSpPr>
          <p:nvPr/>
        </p:nvSpPr>
        <p:spPr>
          <a:xfrm>
            <a:off x="426016" y="1340768"/>
            <a:ext cx="8243918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観察結果を授業に生かす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①ロゼット型と直立型のどちらが</a:t>
            </a:r>
            <a:b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生活に有利かを話し合わせる。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②ペア学習やグループ，学級での</a:t>
            </a:r>
            <a:b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話合いを行う。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AFD1B21C-BF84-4E62-AA1C-5FDFF1289207}"/>
              </a:ext>
            </a:extLst>
          </p:cNvPr>
          <p:cNvSpPr/>
          <p:nvPr/>
        </p:nvSpPr>
        <p:spPr>
          <a:xfrm>
            <a:off x="1259632" y="4566992"/>
            <a:ext cx="6984776" cy="1742328"/>
          </a:xfrm>
          <a:prstGeom prst="roundRect">
            <a:avLst/>
          </a:prstGeom>
          <a:solidFill>
            <a:srgbClr val="FFE3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光の獲得</a:t>
            </a:r>
            <a:r>
              <a:rPr lang="ja-JP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ja-JP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踏みつけの強さ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を視点に話し合う</a:t>
            </a:r>
            <a:endParaRPr kumimoji="1"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57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発表内容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1700808"/>
            <a:ext cx="7704856" cy="3592449"/>
          </a:xfrm>
        </p:spPr>
        <p:txBody>
          <a:bodyPr>
            <a:noAutofit/>
          </a:bodyPr>
          <a:lstStyle/>
          <a:p>
            <a:pPr marL="0" lvl="0" indent="0">
              <a:buNone/>
              <a:defRPr/>
            </a:pPr>
            <a:r>
              <a:rPr lang="ja-JP" altLang="en-US" sz="28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～ １年「校庭や学校周辺の生物」</a:t>
            </a:r>
            <a:endParaRPr lang="en-US" altLang="ja-JP" sz="280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itchFamily="50" charset="-128"/>
            </a:endParaRPr>
          </a:p>
          <a:p>
            <a:pPr marL="0" lvl="0" indent="0">
              <a:buNone/>
              <a:defRPr/>
            </a:pPr>
            <a:r>
              <a:rPr lang="ja-JP" altLang="en-US" sz="2800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　　　　　　　　　　　　における一試み ～</a:t>
            </a:r>
            <a:endParaRPr lang="ja-JP" altLang="en-US" sz="2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１．主体的な観察のために</a:t>
            </a:r>
            <a:endParaRPr lang="en-US" altLang="ja-JP" sz="36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0" hangingPunct="0">
              <a:spcBef>
                <a:spcPct val="50000"/>
              </a:spcBef>
              <a:buNone/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２．主体的な考察のために</a:t>
            </a:r>
            <a:endParaRPr lang="en-US" altLang="ja-JP" sz="36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0" hangingPunct="0">
              <a:spcBef>
                <a:spcPct val="50000"/>
              </a:spcBef>
              <a:buNone/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３．成果と課題</a:t>
            </a:r>
            <a:endParaRPr lang="en-US" altLang="ja-JP" sz="36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10191F-CABF-447F-A448-040B4ADBC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76256" y="4725144"/>
            <a:ext cx="2016224" cy="15121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46E4471-DFB9-4590-8C23-CB32FC1741C8}"/>
              </a:ext>
            </a:extLst>
          </p:cNvPr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２．主体的な考察のために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角丸四角形 24">
            <a:extLst>
              <a:ext uri="{FF2B5EF4-FFF2-40B4-BE49-F238E27FC236}">
                <a16:creationId xmlns:a16="http://schemas.microsoft.com/office/drawing/2014/main" id="{A3539687-D1B8-49A6-837E-243D9EDBA650}"/>
              </a:ext>
            </a:extLst>
          </p:cNvPr>
          <p:cNvSpPr/>
          <p:nvPr/>
        </p:nvSpPr>
        <p:spPr>
          <a:xfrm>
            <a:off x="164301" y="956913"/>
            <a:ext cx="44076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54C3A1B-8CAA-4787-9AD2-AB8AC4054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" y="1916832"/>
            <a:ext cx="904574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0" y="1892810"/>
            <a:ext cx="9144000" cy="1470025"/>
          </a:xfrm>
        </p:spPr>
        <p:txBody>
          <a:bodyPr>
            <a:normAutofit/>
          </a:bodyPr>
          <a:lstStyle/>
          <a:p>
            <a:r>
              <a:rPr lang="ja-JP" altLang="en-US" sz="5400" dirty="0"/>
              <a:t>３．成果 </a:t>
            </a:r>
            <a:r>
              <a:rPr lang="ja-JP" altLang="en-US" sz="4800" dirty="0"/>
              <a:t>と</a:t>
            </a:r>
            <a:r>
              <a:rPr lang="ja-JP" altLang="en-US" sz="5400" dirty="0"/>
              <a:t> 課題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8A853B-6780-4FEA-8BA5-4DC5E1B1A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32240" y="4653136"/>
            <a:ext cx="2016224" cy="151216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153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46E4471-DFB9-4590-8C23-CB32FC1741C8}"/>
              </a:ext>
            </a:extLst>
          </p:cNvPr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３．成果と課題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角丸四角形 24">
            <a:extLst>
              <a:ext uri="{FF2B5EF4-FFF2-40B4-BE49-F238E27FC236}">
                <a16:creationId xmlns:a16="http://schemas.microsoft.com/office/drawing/2014/main" id="{A3539687-D1B8-49A6-837E-243D9EDBA650}"/>
              </a:ext>
            </a:extLst>
          </p:cNvPr>
          <p:cNvSpPr/>
          <p:nvPr/>
        </p:nvSpPr>
        <p:spPr>
          <a:xfrm>
            <a:off x="164301" y="956913"/>
            <a:ext cx="26074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E9A1712-64B9-4584-810E-14A3F73D2C97}"/>
              </a:ext>
            </a:extLst>
          </p:cNvPr>
          <p:cNvSpPr/>
          <p:nvPr/>
        </p:nvSpPr>
        <p:spPr>
          <a:xfrm>
            <a:off x="611560" y="1196752"/>
            <a:ext cx="8058374" cy="4608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4">
            <a:extLst>
              <a:ext uri="{FF2B5EF4-FFF2-40B4-BE49-F238E27FC236}">
                <a16:creationId xmlns:a16="http://schemas.microsoft.com/office/drawing/2014/main" id="{E4A022DB-F00C-4B6A-B4F0-927E6A137D9E}"/>
              </a:ext>
            </a:extLst>
          </p:cNvPr>
          <p:cNvSpPr txBox="1">
            <a:spLocks/>
          </p:cNvSpPr>
          <p:nvPr/>
        </p:nvSpPr>
        <p:spPr>
          <a:xfrm>
            <a:off x="426016" y="1402432"/>
            <a:ext cx="8243918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成果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・多くの生徒が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観察や話合いに主体　　</a:t>
            </a:r>
            <a:b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的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に参加した。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・自分の意見を持ち，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主体的に表現　　</a:t>
            </a:r>
            <a:b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する機会を全ての生徒に提供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</a:t>
            </a:r>
            <a:b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た。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1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46E4471-DFB9-4590-8C23-CB32FC1741C8}"/>
              </a:ext>
            </a:extLst>
          </p:cNvPr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３．成果と課題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角丸四角形 24">
            <a:extLst>
              <a:ext uri="{FF2B5EF4-FFF2-40B4-BE49-F238E27FC236}">
                <a16:creationId xmlns:a16="http://schemas.microsoft.com/office/drawing/2014/main" id="{A3539687-D1B8-49A6-837E-243D9EDBA650}"/>
              </a:ext>
            </a:extLst>
          </p:cNvPr>
          <p:cNvSpPr/>
          <p:nvPr/>
        </p:nvSpPr>
        <p:spPr>
          <a:xfrm>
            <a:off x="164301" y="956913"/>
            <a:ext cx="26074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E9A1712-64B9-4584-810E-14A3F73D2C97}"/>
              </a:ext>
            </a:extLst>
          </p:cNvPr>
          <p:cNvSpPr/>
          <p:nvPr/>
        </p:nvSpPr>
        <p:spPr>
          <a:xfrm>
            <a:off x="611560" y="1196752"/>
            <a:ext cx="8058374" cy="47525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4">
            <a:extLst>
              <a:ext uri="{FF2B5EF4-FFF2-40B4-BE49-F238E27FC236}">
                <a16:creationId xmlns:a16="http://schemas.microsoft.com/office/drawing/2014/main" id="{E4A022DB-F00C-4B6A-B4F0-927E6A137D9E}"/>
              </a:ext>
            </a:extLst>
          </p:cNvPr>
          <p:cNvSpPr txBox="1">
            <a:spLocks/>
          </p:cNvSpPr>
          <p:nvPr/>
        </p:nvSpPr>
        <p:spPr>
          <a:xfrm>
            <a:off x="426016" y="1402432"/>
            <a:ext cx="8243918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課題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・ルーペの使い方等を学ぶ場を</a:t>
            </a:r>
            <a:b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改めて確保する必要がある。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新学習指導要領への対応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dirty="0">
                <a:latin typeface="+mn-ea"/>
              </a:rPr>
              <a:t>ア 生物の観察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en-US" altLang="ja-JP" dirty="0">
                <a:latin typeface="+mj-ea"/>
                <a:ea typeface="+mj-ea"/>
              </a:rPr>
              <a:t>(</a:t>
            </a:r>
            <a:r>
              <a:rPr lang="ja-JP" altLang="en-US" dirty="0">
                <a:latin typeface="+mj-ea"/>
                <a:ea typeface="+mj-ea"/>
              </a:rPr>
              <a:t>ｱ</a:t>
            </a:r>
            <a:r>
              <a:rPr lang="en-US" altLang="ja-JP" dirty="0">
                <a:latin typeface="+mj-ea"/>
                <a:ea typeface="+mj-ea"/>
              </a:rPr>
              <a:t>) </a:t>
            </a:r>
            <a:r>
              <a:rPr lang="ja-JP" altLang="en-US" dirty="0">
                <a:latin typeface="+mj-ea"/>
                <a:ea typeface="+mj-ea"/>
              </a:rPr>
              <a:t>生物の観察と</a:t>
            </a:r>
            <a:r>
              <a:rPr lang="ja-JP" altLang="en-US" dirty="0">
                <a:solidFill>
                  <a:srgbClr val="FF0000"/>
                </a:solidFill>
                <a:latin typeface="+mj-ea"/>
                <a:ea typeface="+mj-ea"/>
              </a:rPr>
              <a:t>分類の仕方</a:t>
            </a:r>
            <a:endParaRPr lang="en-US" altLang="ja-JP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35A3CA8A-A52F-4E66-9D02-B0D2A490BB48}"/>
              </a:ext>
            </a:extLst>
          </p:cNvPr>
          <p:cNvSpPr/>
          <p:nvPr/>
        </p:nvSpPr>
        <p:spPr>
          <a:xfrm>
            <a:off x="3131840" y="4604981"/>
            <a:ext cx="1296144" cy="36004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8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392671"/>
            <a:ext cx="9144000" cy="748297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ja-JP" altLang="en-US" sz="4000" b="1" kern="0" dirty="0">
                <a:solidFill>
                  <a:schemeClr val="tx1"/>
                </a:solidFill>
                <a:effectLst/>
                <a:latin typeface="A-OTF 新ゴ Pro M" pitchFamily="34" charset="-128"/>
                <a:ea typeface="A-OTF 新ゴ Pro M" pitchFamily="34" charset="-128"/>
                <a:cs typeface="メイリオ" pitchFamily="50" charset="-128"/>
              </a:rPr>
              <a:t>主体的な探求活動を促す理科指導の工夫</a:t>
            </a:r>
            <a:endParaRPr lang="ja-JP" altLang="en-US" b="1" kern="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5857394" y="5229200"/>
            <a:ext cx="325111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平成２９年９月８日（金）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石巻市立石巻中学校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教諭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　日野口　香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DF1A5281-E3F2-4933-91CB-75B8C6BD9812}"/>
              </a:ext>
            </a:extLst>
          </p:cNvPr>
          <p:cNvSpPr txBox="1">
            <a:spLocks/>
          </p:cNvSpPr>
          <p:nvPr/>
        </p:nvSpPr>
        <p:spPr>
          <a:xfrm>
            <a:off x="275822" y="445766"/>
            <a:ext cx="7704856" cy="855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宮城県小中学校理科研究大会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栗原大会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研究発表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＜第２分野＞</a:t>
            </a:r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A380A87E-494C-4EF3-838D-8EEB9B8A30E3}"/>
              </a:ext>
            </a:extLst>
          </p:cNvPr>
          <p:cNvSpPr txBox="1">
            <a:spLocks/>
          </p:cNvSpPr>
          <p:nvPr/>
        </p:nvSpPr>
        <p:spPr>
          <a:xfrm>
            <a:off x="395985" y="3501008"/>
            <a:ext cx="835292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ja-JP" altLang="en-US" sz="3200" b="1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　～ １年「校庭や学校周辺の生物」</a:t>
            </a:r>
            <a:endParaRPr lang="en-US" altLang="ja-JP" sz="3200" b="1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itchFamily="50" charset="-128"/>
            </a:endParaRPr>
          </a:p>
          <a:p>
            <a:pPr lvl="0">
              <a:spcBef>
                <a:spcPct val="20000"/>
              </a:spcBef>
              <a:defRPr/>
            </a:pPr>
            <a:r>
              <a:rPr lang="ja-JP" altLang="en-US" sz="3200" b="1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　　　　　　　　　　における一試み ～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FCE99A9-7883-4891-AB70-294083967FED}"/>
              </a:ext>
            </a:extLst>
          </p:cNvPr>
          <p:cNvSpPr txBox="1"/>
          <p:nvPr/>
        </p:nvSpPr>
        <p:spPr>
          <a:xfrm>
            <a:off x="467544" y="4391005"/>
            <a:ext cx="16561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終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01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0" y="1892810"/>
            <a:ext cx="9144000" cy="1470025"/>
          </a:xfrm>
        </p:spPr>
        <p:txBody>
          <a:bodyPr>
            <a:normAutofit/>
          </a:bodyPr>
          <a:lstStyle/>
          <a:p>
            <a:r>
              <a:rPr lang="ja-JP" altLang="en-US" sz="5400" dirty="0"/>
              <a:t>１．主体的な観察</a:t>
            </a:r>
            <a:r>
              <a:rPr lang="ja-JP" altLang="en-US" dirty="0"/>
              <a:t>の</a:t>
            </a:r>
            <a:r>
              <a:rPr lang="ja-JP" altLang="en-US" sz="5400" dirty="0"/>
              <a:t>ために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F84D761-9B24-41B0-92C0-BB4F2EDFC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92280" y="4797152"/>
            <a:ext cx="1947540" cy="14645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54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１．主体的な観察のために</a:t>
            </a:r>
          </a:p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64301" y="956913"/>
            <a:ext cx="44076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コンテンツ プレースホルダー 4"/>
          <p:cNvSpPr txBox="1">
            <a:spLocks/>
          </p:cNvSpPr>
          <p:nvPr/>
        </p:nvSpPr>
        <p:spPr>
          <a:xfrm>
            <a:off x="35496" y="1316550"/>
            <a:ext cx="8243918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校庭や学校周辺の生物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・中学で最初の観察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・主体的な学習の土台</a:t>
            </a:r>
            <a:b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づ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くり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・学習規律づくり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角丸四角形 6">
            <a:extLst>
              <a:ext uri="{FF2B5EF4-FFF2-40B4-BE49-F238E27FC236}">
                <a16:creationId xmlns:a16="http://schemas.microsoft.com/office/drawing/2014/main" id="{37F0FFB2-87D2-4C6F-BC99-8E265570527C}"/>
              </a:ext>
            </a:extLst>
          </p:cNvPr>
          <p:cNvSpPr/>
          <p:nvPr/>
        </p:nvSpPr>
        <p:spPr>
          <a:xfrm>
            <a:off x="683568" y="4927032"/>
            <a:ext cx="3744416" cy="1166264"/>
          </a:xfrm>
          <a:prstGeom prst="roundRect">
            <a:avLst/>
          </a:prstGeom>
          <a:solidFill>
            <a:srgbClr val="FFE3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大事な初観察</a:t>
            </a:r>
            <a:endParaRPr kumimoji="1"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0B98A9E-EFD5-4707-83E0-378B197C05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t="16648" r="567" b="803"/>
          <a:stretch/>
        </p:blipFill>
        <p:spPr>
          <a:xfrm rot="10800000">
            <a:off x="4788024" y="600098"/>
            <a:ext cx="4209680" cy="566124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84B4F4F-A8AC-40EB-8157-69D806BB62DF}"/>
              </a:ext>
            </a:extLst>
          </p:cNvPr>
          <p:cNvSpPr/>
          <p:nvPr/>
        </p:nvSpPr>
        <p:spPr>
          <a:xfrm>
            <a:off x="4939991" y="3019137"/>
            <a:ext cx="2736304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05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67E9C225-84AC-4582-A163-3E39EB9C50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t="16648" r="567" b="36912"/>
          <a:stretch/>
        </p:blipFill>
        <p:spPr>
          <a:xfrm rot="10800000">
            <a:off x="1201141" y="1002632"/>
            <a:ext cx="7234016" cy="5472904"/>
          </a:xfrm>
          <a:prstGeom prst="rect">
            <a:avLst/>
          </a:prstGeom>
        </p:spPr>
      </p:pic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１．主体的な観察のために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64301" y="956913"/>
            <a:ext cx="44076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84D2740-8FF2-48FB-953B-ECDCDE5B6117}"/>
              </a:ext>
            </a:extLst>
          </p:cNvPr>
          <p:cNvSpPr/>
          <p:nvPr/>
        </p:nvSpPr>
        <p:spPr>
          <a:xfrm>
            <a:off x="3347864" y="1124744"/>
            <a:ext cx="1608882" cy="4594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DC100B7-694E-4CDF-B67A-12692BC67D66}"/>
              </a:ext>
            </a:extLst>
          </p:cNvPr>
          <p:cNvSpPr/>
          <p:nvPr/>
        </p:nvSpPr>
        <p:spPr>
          <a:xfrm>
            <a:off x="1735979" y="3458615"/>
            <a:ext cx="1196879" cy="5206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639EB46F-82DD-4ACA-A0F9-7173AF6D2861}"/>
              </a:ext>
            </a:extLst>
          </p:cNvPr>
          <p:cNvSpPr/>
          <p:nvPr/>
        </p:nvSpPr>
        <p:spPr>
          <a:xfrm>
            <a:off x="5451307" y="575316"/>
            <a:ext cx="3513181" cy="1053484"/>
          </a:xfrm>
          <a:prstGeom prst="wedgeRoundRectCallout">
            <a:avLst>
              <a:gd name="adj1" fmla="val -63166"/>
              <a:gd name="adj2" fmla="val -3635"/>
              <a:gd name="adj3" fmla="val 16667"/>
            </a:avLst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動物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や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植物</a:t>
            </a:r>
            <a:endParaRPr kumimoji="1" lang="en-US" altLang="ja-JP" sz="32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何種類分かるの？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041E824E-E854-4DD6-8597-B3A4A2D88BE1}"/>
              </a:ext>
            </a:extLst>
          </p:cNvPr>
          <p:cNvSpPr/>
          <p:nvPr/>
        </p:nvSpPr>
        <p:spPr>
          <a:xfrm>
            <a:off x="107504" y="2248647"/>
            <a:ext cx="3600400" cy="597968"/>
          </a:xfrm>
          <a:prstGeom prst="wedgeRoundRectCallout">
            <a:avLst>
              <a:gd name="adj1" fmla="val -1826"/>
              <a:gd name="adj2" fmla="val 164889"/>
              <a:gd name="adj3" fmla="val 16667"/>
            </a:avLst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ルーペ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や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スケッチ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ABD96F76-A4D1-4505-BE75-67472615A1F9}"/>
              </a:ext>
            </a:extLst>
          </p:cNvPr>
          <p:cNvSpPr/>
          <p:nvPr/>
        </p:nvSpPr>
        <p:spPr>
          <a:xfrm>
            <a:off x="3203848" y="3711550"/>
            <a:ext cx="1960567" cy="597968"/>
          </a:xfrm>
          <a:prstGeom prst="wedgeRoundRectCallout">
            <a:avLst>
              <a:gd name="adj1" fmla="val 93383"/>
              <a:gd name="adj2" fmla="val 31915"/>
              <a:gd name="adj3" fmla="val 16667"/>
            </a:avLst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記録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8D52C6E-8928-402A-89DA-CA71323971E6}"/>
              </a:ext>
            </a:extLst>
          </p:cNvPr>
          <p:cNvSpPr/>
          <p:nvPr/>
        </p:nvSpPr>
        <p:spPr>
          <a:xfrm>
            <a:off x="5940396" y="3429000"/>
            <a:ext cx="2361053" cy="2583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6">
            <a:extLst>
              <a:ext uri="{FF2B5EF4-FFF2-40B4-BE49-F238E27FC236}">
                <a16:creationId xmlns:a16="http://schemas.microsoft.com/office/drawing/2014/main" id="{FEC608B4-AF20-4B98-A6A5-159BC8C3A8DA}"/>
              </a:ext>
            </a:extLst>
          </p:cNvPr>
          <p:cNvSpPr/>
          <p:nvPr/>
        </p:nvSpPr>
        <p:spPr>
          <a:xfrm>
            <a:off x="980000" y="4869160"/>
            <a:ext cx="7200800" cy="1166264"/>
          </a:xfrm>
          <a:prstGeom prst="roundRect">
            <a:avLst/>
          </a:prstGeom>
          <a:solidFill>
            <a:srgbClr val="FFE3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必要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知識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スキル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多数</a:t>
            </a:r>
            <a:endParaRPr kumimoji="1"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C9326C4-35E6-41FB-B7CD-2CB82EEE7482}"/>
              </a:ext>
            </a:extLst>
          </p:cNvPr>
          <p:cNvSpPr/>
          <p:nvPr/>
        </p:nvSpPr>
        <p:spPr>
          <a:xfrm>
            <a:off x="2319759" y="3068668"/>
            <a:ext cx="1172121" cy="4594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2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1" grpId="0" animBg="1"/>
      <p:bldP spid="14" grpId="0" animBg="1"/>
      <p:bldP spid="13" grpId="0" animBg="1"/>
      <p:bldP spid="12" grpId="0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１．主体的な観察のために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64301" y="956913"/>
            <a:ext cx="44076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コンテンツ プレースホルダー 4"/>
          <p:cNvSpPr txBox="1">
            <a:spLocks/>
          </p:cNvSpPr>
          <p:nvPr/>
        </p:nvSpPr>
        <p:spPr>
          <a:xfrm>
            <a:off x="426016" y="1340768"/>
            <a:ext cx="8243918" cy="2664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主体的な観察を行うために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全生徒が参加できる無理のない観察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必要な知識を最低限に抑えたい。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② 観察方法を簡素にしたい。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下矢印 6">
            <a:extLst>
              <a:ext uri="{FF2B5EF4-FFF2-40B4-BE49-F238E27FC236}">
                <a16:creationId xmlns:a16="http://schemas.microsoft.com/office/drawing/2014/main" id="{5A2096ED-C8DD-46F9-850B-70C97576ACBF}"/>
              </a:ext>
            </a:extLst>
          </p:cNvPr>
          <p:cNvSpPr/>
          <p:nvPr/>
        </p:nvSpPr>
        <p:spPr>
          <a:xfrm>
            <a:off x="3450352" y="3933056"/>
            <a:ext cx="2232248" cy="576064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6">
            <a:extLst>
              <a:ext uri="{FF2B5EF4-FFF2-40B4-BE49-F238E27FC236}">
                <a16:creationId xmlns:a16="http://schemas.microsoft.com/office/drawing/2014/main" id="{AC0E8CA1-F1AB-4E9B-B93E-3E014BB21518}"/>
              </a:ext>
            </a:extLst>
          </p:cNvPr>
          <p:cNvSpPr/>
          <p:nvPr/>
        </p:nvSpPr>
        <p:spPr>
          <a:xfrm>
            <a:off x="1259632" y="4566992"/>
            <a:ext cx="6624736" cy="1742328"/>
          </a:xfrm>
          <a:prstGeom prst="roundRect">
            <a:avLst/>
          </a:prstGeom>
          <a:solidFill>
            <a:srgbClr val="FFE3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草花の５つの生活型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観察対象に限定</a:t>
            </a:r>
            <a:endParaRPr kumimoji="1"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90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7" name="コンテンツ プレースホルダー 4">
            <a:extLst>
              <a:ext uri="{FF2B5EF4-FFF2-40B4-BE49-F238E27FC236}">
                <a16:creationId xmlns:a16="http://schemas.microsoft.com/office/drawing/2014/main" id="{13C240D8-9343-45E4-84A5-7452D7C7A2F1}"/>
              </a:ext>
            </a:extLst>
          </p:cNvPr>
          <p:cNvSpPr txBox="1">
            <a:spLocks/>
          </p:cNvSpPr>
          <p:nvPr/>
        </p:nvSpPr>
        <p:spPr>
          <a:xfrm>
            <a:off x="426016" y="1340768"/>
            <a:ext cx="850370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草花の５つの生活型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１　ロゼット型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２　ほふく型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３　くさむら型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４　直立型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５　つる型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F10D2E-5D66-4C0B-84C2-61B4A8FDC064}"/>
              </a:ext>
            </a:extLst>
          </p:cNvPr>
          <p:cNvSpPr txBox="1"/>
          <p:nvPr/>
        </p:nvSpPr>
        <p:spPr>
          <a:xfrm>
            <a:off x="6403917" y="5796553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「新しい科学の教科書①」</a:t>
            </a:r>
            <a:endParaRPr lang="en-US" altLang="ja-JP" sz="1600" dirty="0"/>
          </a:p>
          <a:p>
            <a:r>
              <a:rPr kumimoji="1" lang="ja-JP" altLang="en-US" sz="1600" dirty="0"/>
              <a:t>左巻健男　文一総合出版より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46E4471-DFB9-4590-8C23-CB32FC1741C8}"/>
              </a:ext>
            </a:extLst>
          </p:cNvPr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１．主体的な観察のために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角丸四角形 24">
            <a:extLst>
              <a:ext uri="{FF2B5EF4-FFF2-40B4-BE49-F238E27FC236}">
                <a16:creationId xmlns:a16="http://schemas.microsoft.com/office/drawing/2014/main" id="{A3539687-D1B8-49A6-837E-243D9EDBA650}"/>
              </a:ext>
            </a:extLst>
          </p:cNvPr>
          <p:cNvSpPr/>
          <p:nvPr/>
        </p:nvSpPr>
        <p:spPr>
          <a:xfrm>
            <a:off x="164301" y="956913"/>
            <a:ext cx="44076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6">
            <a:extLst>
              <a:ext uri="{FF2B5EF4-FFF2-40B4-BE49-F238E27FC236}">
                <a16:creationId xmlns:a16="http://schemas.microsoft.com/office/drawing/2014/main" id="{D12E672F-9E55-443F-8339-EBE6B9A4B5AD}"/>
              </a:ext>
            </a:extLst>
          </p:cNvPr>
          <p:cNvSpPr/>
          <p:nvPr/>
        </p:nvSpPr>
        <p:spPr>
          <a:xfrm>
            <a:off x="4965899" y="1988840"/>
            <a:ext cx="3854573" cy="3168352"/>
          </a:xfrm>
          <a:prstGeom prst="roundRect">
            <a:avLst/>
          </a:prstGeom>
          <a:solidFill>
            <a:srgbClr val="FFE3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草花を５つの「</a:t>
            </a:r>
            <a:r>
              <a:rPr lang="ja-JP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かたち</a:t>
            </a:r>
            <a:r>
              <a:rPr lang="ja-JP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」で分類する</a:t>
            </a:r>
            <a:endParaRPr kumimoji="1" lang="en-US" altLang="ja-JP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17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7" name="コンテンツ プレースホルダー 4">
            <a:extLst>
              <a:ext uri="{FF2B5EF4-FFF2-40B4-BE49-F238E27FC236}">
                <a16:creationId xmlns:a16="http://schemas.microsoft.com/office/drawing/2014/main" id="{13C240D8-9343-45E4-84A5-7452D7C7A2F1}"/>
              </a:ext>
            </a:extLst>
          </p:cNvPr>
          <p:cNvSpPr txBox="1">
            <a:spLocks/>
          </p:cNvSpPr>
          <p:nvPr/>
        </p:nvSpPr>
        <p:spPr>
          <a:xfrm>
            <a:off x="426016" y="1340768"/>
            <a:ext cx="850370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草花の５つの生活型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　ロゼット型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　ほふく型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３　くさむら型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４　直立型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５　つる型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F10D2E-5D66-4C0B-84C2-61B4A8FDC064}"/>
              </a:ext>
            </a:extLst>
          </p:cNvPr>
          <p:cNvSpPr txBox="1"/>
          <p:nvPr/>
        </p:nvSpPr>
        <p:spPr>
          <a:xfrm>
            <a:off x="6403917" y="5796553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「新しい科学の教科書①」</a:t>
            </a:r>
            <a:endParaRPr lang="en-US" altLang="ja-JP" sz="1600" dirty="0"/>
          </a:p>
          <a:p>
            <a:r>
              <a:rPr kumimoji="1" lang="ja-JP" altLang="en-US" sz="1600" dirty="0"/>
              <a:t>左巻健男　文一総合出版より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46E4471-DFB9-4590-8C23-CB32FC1741C8}"/>
              </a:ext>
            </a:extLst>
          </p:cNvPr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１．主体的な観察のために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角丸四角形 24">
            <a:extLst>
              <a:ext uri="{FF2B5EF4-FFF2-40B4-BE49-F238E27FC236}">
                <a16:creationId xmlns:a16="http://schemas.microsoft.com/office/drawing/2014/main" id="{A3539687-D1B8-49A6-837E-243D9EDBA650}"/>
              </a:ext>
            </a:extLst>
          </p:cNvPr>
          <p:cNvSpPr/>
          <p:nvPr/>
        </p:nvSpPr>
        <p:spPr>
          <a:xfrm>
            <a:off x="164301" y="956913"/>
            <a:ext cx="44076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CC7192-7138-492F-8E73-7E5C7EA9E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8" t="2362" r="3538" b="18078"/>
          <a:stretch/>
        </p:blipFill>
        <p:spPr>
          <a:xfrm>
            <a:off x="4641964" y="2204864"/>
            <a:ext cx="397902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石巻中学校　日野口香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CE6A-24BD-4D16-A504-61916CF7A6BA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7" name="コンテンツ プレースホルダー 4">
            <a:extLst>
              <a:ext uri="{FF2B5EF4-FFF2-40B4-BE49-F238E27FC236}">
                <a16:creationId xmlns:a16="http://schemas.microsoft.com/office/drawing/2014/main" id="{13C240D8-9343-45E4-84A5-7452D7C7A2F1}"/>
              </a:ext>
            </a:extLst>
          </p:cNvPr>
          <p:cNvSpPr txBox="1">
            <a:spLocks/>
          </p:cNvSpPr>
          <p:nvPr/>
        </p:nvSpPr>
        <p:spPr>
          <a:xfrm>
            <a:off x="426016" y="1340768"/>
            <a:ext cx="850370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草花の５つの生活型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　ロゼット型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　ほふく型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　くさむら型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４　直立型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５　つる型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F10D2E-5D66-4C0B-84C2-61B4A8FDC064}"/>
              </a:ext>
            </a:extLst>
          </p:cNvPr>
          <p:cNvSpPr txBox="1"/>
          <p:nvPr/>
        </p:nvSpPr>
        <p:spPr>
          <a:xfrm>
            <a:off x="6403917" y="5796553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「新しい科学の教科書①」</a:t>
            </a:r>
            <a:endParaRPr lang="en-US" altLang="ja-JP" sz="1600" dirty="0"/>
          </a:p>
          <a:p>
            <a:r>
              <a:rPr kumimoji="1" lang="ja-JP" altLang="en-US" sz="1600" dirty="0"/>
              <a:t>左巻健男　文一総合出版より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46E4471-DFB9-4590-8C23-CB32FC1741C8}"/>
              </a:ext>
            </a:extLst>
          </p:cNvPr>
          <p:cNvSpPr txBox="1">
            <a:spLocks/>
          </p:cNvSpPr>
          <p:nvPr/>
        </p:nvSpPr>
        <p:spPr>
          <a:xfrm>
            <a:off x="107504" y="548680"/>
            <a:ext cx="8568952" cy="72008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ct val="50000"/>
              </a:spcBef>
              <a:buNone/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１．主体的な観察のために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0" name="角丸四角形 24">
            <a:extLst>
              <a:ext uri="{FF2B5EF4-FFF2-40B4-BE49-F238E27FC236}">
                <a16:creationId xmlns:a16="http://schemas.microsoft.com/office/drawing/2014/main" id="{A3539687-D1B8-49A6-837E-243D9EDBA650}"/>
              </a:ext>
            </a:extLst>
          </p:cNvPr>
          <p:cNvSpPr/>
          <p:nvPr/>
        </p:nvSpPr>
        <p:spPr>
          <a:xfrm>
            <a:off x="164301" y="956913"/>
            <a:ext cx="4407699" cy="457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240DC69-930F-4C79-845A-0865BAD0C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88" y="2636912"/>
            <a:ext cx="4716016" cy="10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14043</TotalTime>
  <Words>535</Words>
  <Application>Microsoft Office PowerPoint</Application>
  <PresentationFormat>画面に合わせる (4:3)</PresentationFormat>
  <Paragraphs>205</Paragraphs>
  <Slides>24</Slides>
  <Notes>6</Notes>
  <HiddenSlides>1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3" baseType="lpstr">
      <vt:lpstr>A-OTF 新ゴ Pro M</vt:lpstr>
      <vt:lpstr>HG丸ｺﾞｼｯｸM-PRO</vt:lpstr>
      <vt:lpstr>ＭＳ Ｐゴシック</vt:lpstr>
      <vt:lpstr>ＭＳ ゴシック</vt:lpstr>
      <vt:lpstr>メイリオ</vt:lpstr>
      <vt:lpstr>Arial</vt:lpstr>
      <vt:lpstr>Calibri</vt:lpstr>
      <vt:lpstr>Office テーマ</vt:lpstr>
      <vt:lpstr>Acrobat Document</vt:lpstr>
      <vt:lpstr>主体的な探求活動を促す理科指導の工夫</vt:lpstr>
      <vt:lpstr>発表内容</vt:lpstr>
      <vt:lpstr>１．主体的な観察のために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２．主体的な考察のために</vt:lpstr>
      <vt:lpstr>PowerPoint プレゼンテーション</vt:lpstr>
      <vt:lpstr>PowerPoint プレゼンテーション</vt:lpstr>
      <vt:lpstr>３．成果 と 課題</vt:lpstr>
      <vt:lpstr>PowerPoint プレゼンテーション</vt:lpstr>
      <vt:lpstr>PowerPoint プレゼンテーション</vt:lpstr>
      <vt:lpstr>主体的な探求活動を促す理科指導の工夫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SRN</dc:creator>
  <cp:lastModifiedBy>日野口香</cp:lastModifiedBy>
  <cp:revision>1035</cp:revision>
  <dcterms:created xsi:type="dcterms:W3CDTF">2009-09-03T13:05:44Z</dcterms:created>
  <dcterms:modified xsi:type="dcterms:W3CDTF">2017-08-28T19:51:15Z</dcterms:modified>
</cp:coreProperties>
</file>